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1"/>
  </p:notesMasterIdLst>
  <p:sldIdLst>
    <p:sldId id="426" r:id="rId2"/>
    <p:sldId id="275" r:id="rId3"/>
    <p:sldId id="276" r:id="rId4"/>
    <p:sldId id="277" r:id="rId5"/>
    <p:sldId id="380" r:id="rId6"/>
    <p:sldId id="381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397" r:id="rId17"/>
    <p:sldId id="288" r:id="rId18"/>
    <p:sldId id="289" r:id="rId19"/>
    <p:sldId id="290" r:id="rId20"/>
    <p:sldId id="291" r:id="rId21"/>
    <p:sldId id="292" r:id="rId22"/>
    <p:sldId id="398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99" r:id="rId47"/>
    <p:sldId id="400" r:id="rId48"/>
    <p:sldId id="401" r:id="rId49"/>
    <p:sldId id="402" r:id="rId50"/>
    <p:sldId id="305" r:id="rId51"/>
    <p:sldId id="306" r:id="rId52"/>
    <p:sldId id="307" r:id="rId53"/>
    <p:sldId id="308" r:id="rId54"/>
    <p:sldId id="309" r:id="rId55"/>
    <p:sldId id="337" r:id="rId56"/>
    <p:sldId id="28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8" r:id="rId82"/>
    <p:sldId id="339" r:id="rId83"/>
    <p:sldId id="340" r:id="rId84"/>
    <p:sldId id="341" r:id="rId85"/>
    <p:sldId id="342" r:id="rId86"/>
    <p:sldId id="343" r:id="rId87"/>
    <p:sldId id="387" r:id="rId88"/>
    <p:sldId id="388" r:id="rId89"/>
    <p:sldId id="344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60" r:id="rId98"/>
    <p:sldId id="361" r:id="rId99"/>
    <p:sldId id="362" r:id="rId100"/>
    <p:sldId id="379" r:id="rId101"/>
    <p:sldId id="365" r:id="rId102"/>
    <p:sldId id="371" r:id="rId103"/>
    <p:sldId id="366" r:id="rId104"/>
    <p:sldId id="367" r:id="rId105"/>
    <p:sldId id="368" r:id="rId106"/>
    <p:sldId id="369" r:id="rId107"/>
    <p:sldId id="370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404" r:id="rId124"/>
    <p:sldId id="405" r:id="rId125"/>
    <p:sldId id="406" r:id="rId126"/>
    <p:sldId id="407" r:id="rId127"/>
    <p:sldId id="408" r:id="rId128"/>
    <p:sldId id="423" r:id="rId129"/>
    <p:sldId id="424" r:id="rId130"/>
    <p:sldId id="425" r:id="rId131"/>
    <p:sldId id="409" r:id="rId132"/>
    <p:sldId id="410" r:id="rId133"/>
    <p:sldId id="411" r:id="rId134"/>
    <p:sldId id="412" r:id="rId135"/>
    <p:sldId id="427" r:id="rId136"/>
    <p:sldId id="428" r:id="rId137"/>
    <p:sldId id="429" r:id="rId138"/>
    <p:sldId id="430" r:id="rId139"/>
    <p:sldId id="431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4" autoAdjust="0"/>
    <p:restoredTop sz="80759" autoAdjust="0"/>
  </p:normalViewPr>
  <p:slideViewPr>
    <p:cSldViewPr snapToGrid="0">
      <p:cViewPr varScale="1">
        <p:scale>
          <a:sx n="93" d="100"/>
          <a:sy n="93" d="100"/>
        </p:scale>
        <p:origin x="9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4762 0,'53'0'16,"-26"0"0,-1 0-1,1 0 1,-1 0-16,-26-26 15,27 26-15,25 0 16,28 0-16,-1 0 16,1 0-16,-1 0 15,0 0-15,1 0 16,-1 0-16,-26 0 16,0 0-16,0 0 15,-27 0-15,54 0 16,-54 0-16,27 0 15,-27 0-15,27 0 16,-26 0-16,26 0 16,-27 0-16,27 0 15,-26 0 1,-1 0-16,1 0 16,-1 0-16,0 0 15,1 0 1,-1 0-1,1 0-15,26 0 16,-27 0 0,1 0-1,-1 0 17,1 0 30,-1 0 32,0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2355 7117 0,'26'0'16,"1"0"-1,-1 0 17,1 0-17,26 0-15,26 0 16,-26 0-16,0 0 16,0 0-16,26 0 15,0 0-15,1 0 16,-1 0-16,-26 0 15,0 0-15,26 0 16,1 0-16,-54 0 16,1 0-1,-1 0-15,1 0 16,25 0 0,-25 0-16,-1 0 15,1 0-15,-1 0 16,54 0-16,-54 0 15,27 0-15,53-27 16,-80 27-16,1 0 16,-1 0-16,1 0 15,-1 0 1,1 0 31,-1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1.42035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9-16T02:52:12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8096 0,'27'0'47,"-1"0"-47,1 0 16,-1 0-1,1 0-15,25 0 16,28 0-16,-27 0 16,26 0-16,-26 0 15,26 0 1,-26 0-16,0 0 15,0 0-15,-26 0 16,52 0-16,-53 0 16,1 0-16,-1 0 15,27 0-15,-26 0 16,-1 0-16,27 0 16,-26 0-16,-1 0 15,0 0 1,1 0 46,-1 0-30,1 0-1,-1 0-16,1 0 1,-1 0 0,1 0-1,-1 0 1,1 0 0,-1 0-1,1 0 1,-1 0-1,0 0 1,1 0 15,-1 0 16,1 0-16,-1 0-15,1 0 15,-1 0 16,1 0-16,-1 0-15,1 0 15,-1 0-15,0 0 0,1 0-1,-1 0 1,1 0-1,-1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1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4710 0,'17'0'109,"72"0"-93,-36 0-16,158 0 16,54 0 15,-142 0-31,36 0 15,300 0 1,-195 0 0,-158 0-1,0 0 1,0 0 0,0 0-1,-89 0 1,71 0-16,18 0 15,-35 0 1,-18 0-16,141 0 16,-88 0-1,-36 0-15,-17 0 16,35 0 0,18 0-16,18 0 15,-19 0 1,1 0-1,35 0 1,-17 0 0,-18 0-1,88 0 1,-124 0-16,-17 0 16,35 0-16,-17 0 15,-18 0-15,35 0 16,18 0-1,0 0 1,-1 0 0,-52 0-16,-35 0 15,35 0-15,35 0 16,-17 0 0,-36 0-1,35 0 1,36 0-1,-70 0-15,-19 0 16,71 0 0,-70 0-16,70 0 15,-17 0 1,-36 0-16,36 0 16,35 0-1,-18 0 1,-18 0-1,36 0 1,-18 0 0,18 0-1,-53 0 1,-35 0-16,35 0 16,-18 0-1,35 0-15,-34 0 0,17 0 16,-36 0-1,36 0-15,0 0 16,35 0 0,-17 0-1,-18 0 1,35 0 0,-35 0-1,0 0 1,-36 0-1,36 0 1,-17 0-16,34 0 16,18 0-1,-70 0-15,88 0 16,-53 0 0,-18 0-1,36 0-15,-36 0 16,-18 0-16,36 0 15,-17 0 1,-19 0-16,19 0 78,-19 0-62,19 0-1,-19 0-15,18 0 16,18 0 0,0 0-1,-35 0 1,-36 0 140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3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5309 0,'18'0'47,"17"0"-32,-18 0-15,19 0 16,34 0 0,36 0-1,-18 18-15,-35-18 16,124 0-1,-71 0-15,35 0 16,229 18 0,-247-18-1,-17 0 1,141 35 0,-35-35-16,-106 0 15,0 18 1,17-18-16,-35 0 15,-35 0-15,18 0 16,123 0 0,-177 0-16,72 0 15,34 0 1,-70 35-16,0-35 16,35 0-16,-17 0 15,35 0 1,-1 0-1,1 0 1,35 0 0,36 0-1,-72 0 1,1 0 0,-17 0-1,16 0 1,-34 0 15,17 0-31,-70 0 16,70 0-16,18 0 15,-89 0 1,72 0-16,16 0 16,-87 0-1,70 0-15,-70 0 0,70 0 16,-70 0-16,35 0 15,35 0 1,-35 0-16,0 0 16,0 0-1,17 0-15,-35 0 16,36 0 0,35 0-1,-71 0-15,36 0 16,35 0-1,-54 0-15,37 0 16,16 0 0,-34 0-16,-18 0 15,35 0 1,-35 0 0,-35 0-16,70 0 15,-71 0-15,19 0 16,-19 0 15,19 0 94,34 0-109,-34 0-16,16 0 15,-34 0 1,70 0-16,-70 0 0,88 0 16,0 0-1,-1 0 1,1 0-1,-18 0 1,-35 0 0,0 0-16,106 0 15,-36 0 1,72 0 0,-72 0 15,-35 0-31,-70 0 15,17 0-15,-17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09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8008 0,'17'0'78,"19"0"-78,-19 0 16,71 0-1,-70 0-15,70 0 16,36 0 0,17 0-1,123 0 1,-140 0-1,-18 0 1,-1 0 0,-16 0-1,-36 0 1,0 0 0,-1 0-1,1 0 1,-35 0-16,70 0 31,-17 0-15,17 0-1,-35 0 1,17 0 0,-17 0-1,0 0 1,0 0-1,35 0 1,-17 0 0,-18 0-1,53 0 1,-18 0 0,-18 0-1,-17 0 1,53 0-1,0 0 17,-18 0-17,18 0 1,53 0 0,-89 0-1,36 0 1,-18 0-1,-17 0 1,35 0 0,0 0-1,-18 0 1,-18 0 0,142 0-1,-106 0 16,0 0-15,35 0 0,-88 0-1,17 0 1,18 0 0,18 0-1,-35 0 1,17 0-1,18 0 1,17 0 0,89 0-1,0 0 1,105 0 0,-105 0-1,-1 0 1,-105 0 15,106 0-15,-71 0-1,18 0 1,70 0 0,89 0-1,-177 0-15,141 0 16,-17 0-1,-71 0 1,-124 0 0,-17 0-1,35 0 1,-35 0 0,18 0 15,-18 0-16,35 0 1,-35 0 0,17 0-1,-17 0 1,0 0 0,0 0-1,0 0 1,0 0-1,-18 0 17,-17 0 218,17 0-235,-17 0 17,35 0-17,-18 0 1,-17 0-16,17 0 15,18 0 1,0 0 15,-36 0-15,19 0 31,-19 0-47,19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07T21:43:14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5274 0,'36'0'16,"-19"0"-16,19 0 0,-19 0 15,18 0 110,-17 0-125,17 0 16,36 0 0,35 0-1,-18 0 1,-35 0-1,53 0 1,52 0 0,-87 0-1,-36 0-15,71 0 16,0 0 0,0 0-1,-36 0 16,19 0-15,16 0 0,1 0-1,-35 0-15,-36 0 16,36 0 0,17 0-1,18 0 1,-1 0-1,1 0 1,-53 0 0,18 0-1,-18 0 1,0 0 0,-1 0-1,-16 0 16,34 0-15,-17 0 0,0 0-1,35 0 1,-17 0 0,17 0-1,18 0 1,-53 0-16,0 0 15,17 0 1,-17 0 0,0 0-1,0 0 1,35 0 0,-17 0-1,17 0 16,18 0-15,0 0 0,0 0-1,17 0 1,-17 0 0,35 0-1,-18 0 1,-17 0-1,35-18 1,-70 18 0,35 0-1,-53 0 1,52 0 0,-52 0-1,0 0 16,0 0-15,0 0 0,35 0-1,-35 0 1,53 0 0,-53 0-1,18 0 1,-18 0-1,-1 0 1,1 0 0,36 0-1,-37 0 1,1 0 0,0-35-1,0 35 16,-35 0-15,70 0 0,-35 0-1,0 0 1,-36 0 0,19 0-1,-19 0 16,-34 0 157,-54 0-157,36 0-31,17 0 16,-35 0-16,-52 0 15,-89 0 1,-18 0 0,-53 0-1,-52 0 1,52 18 0,1-18-1,-1 0 16,159 0-31,36 0 16,-71 0 0,70 0-1,-17 0 1,17 35 0,18-35-1,-53 0 1,1 0-1,16 0 1,-16 0 0,-1 18-1,35-18 1,-70 0 0,88 0 15,-53 0-16,1 0 1,-19 0 0,18 0-1,-35 0 1,-35 0 0,-18 0-1,70 0 1,-87 0-1,105 0 1,0 0 0,-53 0-1,71 0 1,17 0 0,-34 0-1,16 0 16,19 0-15,-18 0 0,35 0-1,-71 0 1,36 0 0,17 0-1,-17 0 1,35 0-1,0 0 1,36 0 0,-18 0-1,17 0 1,-17 0 0,17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A101-E003-47B0-9A2D-D96A80CF04D0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7444-A6BD-4985-985E-B85551DD7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254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1. 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는 실행하는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요청 순서에 상관없이 클라이언트의 요청이 있을 때마다 실행된다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따라서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service()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메소드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에는 실제 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Apple SD Gothic Neo"/>
              </a:rPr>
              <a:t>서블릿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에서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처리해야 하는 내용이 구현되어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이미지 출처 </a:t>
            </a:r>
            <a:r>
              <a:rPr lang="en-US" altLang="ko-KR" dirty="0"/>
              <a:t>: https://victorydntmd.tistory.com/154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2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Publish to the server : </a:t>
            </a:r>
            <a:r>
              <a:rPr lang="ko-KR" altLang="en-US" dirty="0"/>
              <a:t>누르면 일종의 새로 </a:t>
            </a:r>
            <a:r>
              <a:rPr lang="ko-KR" altLang="en-US" dirty="0" err="1"/>
              <a:t>고침같은</a:t>
            </a:r>
            <a:r>
              <a:rPr lang="ko-KR" altLang="en-US" dirty="0"/>
              <a:t> 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Serve modules without publishing(Server</a:t>
            </a:r>
            <a:r>
              <a:rPr lang="ko-KR" altLang="en-US" dirty="0"/>
              <a:t>에서 </a:t>
            </a:r>
            <a:r>
              <a:rPr lang="en-US" altLang="ko-KR" dirty="0"/>
              <a:t>Tomcat </a:t>
            </a:r>
            <a:r>
              <a:rPr lang="ko-KR" altLang="en-US" dirty="0" err="1"/>
              <a:t>더블클릭하면</a:t>
            </a:r>
            <a:r>
              <a:rPr lang="ko-KR" altLang="en-US" dirty="0"/>
              <a:t> 나오는 옵션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Server.xml</a:t>
            </a:r>
            <a:r>
              <a:rPr lang="ko-KR" altLang="en-US" dirty="0"/>
              <a:t> 수정 안 해도 그냥 잘 되던 거 같았음 </a:t>
            </a:r>
            <a:r>
              <a:rPr lang="en-US" altLang="ko-KR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자동완성 기능</a:t>
            </a:r>
            <a:endParaRPr lang="en-US" altLang="ko-KR" dirty="0"/>
          </a:p>
          <a:p>
            <a:r>
              <a:rPr lang="en-US" altLang="ko-KR" dirty="0"/>
              <a:t>Html : https://devdocs.tistory.com/13</a:t>
            </a:r>
          </a:p>
          <a:p>
            <a:r>
              <a:rPr lang="en-US" altLang="ko-KR" dirty="0"/>
              <a:t>Js </a:t>
            </a:r>
            <a:r>
              <a:rPr lang="en-US" altLang="ko-KR" dirty="0" err="1"/>
              <a:t>jQ</a:t>
            </a:r>
            <a:r>
              <a:rPr lang="en-US" altLang="ko-KR" dirty="0"/>
              <a:t> bootstrap </a:t>
            </a:r>
            <a:r>
              <a:rPr lang="ko-KR" altLang="en-US" dirty="0"/>
              <a:t>등 </a:t>
            </a:r>
            <a:r>
              <a:rPr lang="en-US" altLang="ko-KR" dirty="0"/>
              <a:t>: https://ondolroom.tistory.com/480</a:t>
            </a:r>
          </a:p>
          <a:p>
            <a:r>
              <a:rPr lang="en-US" altLang="ko-KR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ctrl shift / </a:t>
            </a:r>
            <a:r>
              <a:rPr lang="ko-KR" altLang="en-US" sz="1800" u="sng" dirty="0">
                <a:solidFill>
                  <a:srgbClr val="3F5FBF"/>
                </a:solidFill>
                <a:latin typeface="Consolas" panose="020B0609020204030204" pitchFamily="49" charset="0"/>
              </a:rPr>
              <a:t>주석</a:t>
            </a:r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3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5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흔히 웹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네트워크 상에서 리소스가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 있는지 알려주기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위한 규약이다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서브셋이다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식별하고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URL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위치를 </a:t>
            </a:r>
            <a:r>
              <a:rPr lang="ko-KR" alt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 smtClean="0"/>
              <a:t>URI [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특정 리소스를 식별하는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자원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(Uniform Resource 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기술에서 사용하는 논리적 또는 물리적 리소스를 식별하는 고유한 문자열 시퀀스다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.]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내 이름이며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(Identifier)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비슷하지만 내 위치나 연락처에 대한 정보가 없으므로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“경기도 성남시 분당구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정자동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불정로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주소다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주소는 특정 위치를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가르킨다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URL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비슷하며 간접적으로 내가 있는 장소로 식별한다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네트워크상에서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예시는 다음과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https://www.charlezz.com/?p=44767</a:t>
            </a:r>
          </a:p>
          <a:p>
            <a:r>
              <a:rPr lang="en-US" altLang="ko-KR" dirty="0" smtClean="0"/>
              <a:t>https://www.charlezz.com/wordpress/wp-content/uploads/2021/03/www.charlezz.com-uri-url-uri-vs-url.png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9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https://velog.io/@gillog/Entity-DTO-VO-%EB%B0%94%EB%A1%9C-%EC%95%8C%EA%B8%B0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차이점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전달하는 객체로 동일한 개념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조금 더 특정한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 값을 담는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equals,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구현하여 특정 중요한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전달할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생성하여 이를 동일한 객체 비교까지 필요한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주로 사용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단순 통신 용도로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오고가는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포괄적으로 제한없이 사용할 수 있는 객체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 않거나 해당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객체안의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통해 동일한 객체임을 비교하는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로직에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사용되지 않을 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단순하게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사용하면 된다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4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https://velog.io/@kdhyo/Apache-Tomcat-%EB%91%98%EC%9D%B4-%EB%AC%B4%EC%8A%A8-%EC%B0%A8%EC%9D%B4%EC%A7%80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63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Stats</a:t>
            </a:r>
          </a:p>
          <a:p>
            <a:endParaRPr lang="en-US" altLang="ko-KR" dirty="0"/>
          </a:p>
          <a:p>
            <a:r>
              <a:rPr lang="en-US" altLang="ko-KR" dirty="0"/>
              <a:t>? </a:t>
            </a:r>
            <a:r>
              <a:rPr lang="ko-KR" altLang="en-US" dirty="0"/>
              <a:t>쓰는 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시큐어</a:t>
            </a:r>
            <a:r>
              <a:rPr lang="ko-KR" altLang="en-US" dirty="0"/>
              <a:t> 코딩 규정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브</a:t>
            </a:r>
            <a:r>
              <a:rPr lang="en-US" altLang="ko-KR" dirty="0"/>
              <a:t>＇</a:t>
            </a:r>
            <a:r>
              <a:rPr lang="ko-KR" altLang="en-US" dirty="0"/>
              <a:t>로맨스 </a:t>
            </a:r>
            <a:r>
              <a:rPr lang="ko-KR" altLang="en-US" dirty="0" err="1"/>
              <a:t>스캠</a:t>
            </a:r>
            <a:r>
              <a:rPr lang="en-US" altLang="ko-KR" dirty="0"/>
              <a:t>(…)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아내 이메일 </a:t>
            </a:r>
            <a:r>
              <a:rPr lang="ko-KR" altLang="en-US" dirty="0" err="1"/>
              <a:t>해킹당함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8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fileFolder</a:t>
            </a:r>
            <a:r>
              <a:rPr lang="en-US" altLang="ko-KR" dirty="0"/>
              <a:t> = </a:t>
            </a:r>
            <a:r>
              <a:rPr lang="ko-KR" altLang="en-US" dirty="0"/>
              <a:t>클라이언트가 업로드한 파일이 저장되는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7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. 25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4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5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 </a:t>
            </a:r>
            <a:endParaRPr lang="en-US" altLang="ko-KR" dirty="0"/>
          </a:p>
          <a:p>
            <a:r>
              <a:rPr lang="en-US" altLang="ko-KR" dirty="0"/>
              <a:t>https://onejuny.tistory.com/entry/JavaJsp-MVC-1-MVC-2-%EC%B0%A8%EC%9D%B4-%EB%B0%8F-%EC%9E%A5%EB%8B%A8%EC%A0%90</a:t>
            </a:r>
          </a:p>
          <a:p>
            <a:endParaRPr lang="en-US" altLang="ko-KR" dirty="0"/>
          </a:p>
          <a:p>
            <a:r>
              <a:rPr lang="en-US" altLang="ko-KR" dirty="0"/>
              <a:t>https://junkoon.tistory.com/13</a:t>
            </a:r>
          </a:p>
          <a:p>
            <a:endParaRPr lang="en-US" altLang="ko-KR" dirty="0"/>
          </a:p>
          <a:p>
            <a:r>
              <a:rPr lang="en-US" altLang="ko-KR" dirty="0"/>
              <a:t>https://velog.io/@gojaebeom/jsp-%ED%94%84%EB%A1%9C%EC%A0%9D%ED%8A%B8-%EB%A7%8C%EB%93%A4%EA%B8%B0-mvc1-mvc2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4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참고 사이트 </a:t>
            </a:r>
            <a:endParaRPr lang="en-US" altLang="ko-KR"/>
          </a:p>
          <a:p>
            <a:r>
              <a:rPr lang="en-US" altLang="ko-KR"/>
              <a:t>https://onejuny.tistory.com/entry/JavaJsp-MVC-1-MVC-2-%EC%B0%A8%EC%9D%B4-%EB%B0%8F-%EC%9E%A5%EB%8B%A8%EC%A0%90</a:t>
            </a:r>
          </a:p>
          <a:p>
            <a:endParaRPr lang="en-US" altLang="ko-KR"/>
          </a:p>
          <a:p>
            <a:r>
              <a:rPr lang="en-US" altLang="ko-KR"/>
              <a:t>https://junkoon.tistory.com/13</a:t>
            </a:r>
          </a:p>
          <a:p>
            <a:endParaRPr lang="en-US" altLang="ko-KR"/>
          </a:p>
          <a:p>
            <a:r>
              <a:rPr lang="en-US" altLang="ko-KR"/>
              <a:t>https://velog.io/@gojaebeom/jsp-%ED%94%84%EB%A1%9C%EC%A0%9D%ED%8A%B8-%EB%A7%8C%EB%93%A4%EA%B8%B0-mvc1-mvc2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9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/>
              <a:t>: https://m.blog.naver.com/PostView.naver?isHttpsRedirect=true&amp;blogId=youhr21&amp;logNo=221542836167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7444-A6BD-4985-985E-B85551DD73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63D1-2F91-468E-AED6-69E79FEBA2F7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930B-0999-4DE4-83C5-1ADEAE61DE7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09DB-7F90-408E-ACCF-CA390F1F37C5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ABA-5BA0-4C8D-B75B-F60CCE3D3CCC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12D-DFF4-4735-B9FF-61199971525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DEB4-869C-4C17-93D6-01CE92F9BD99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708F-95C1-405E-81B6-2565E121CD6A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7AAC-4673-4745-8DA2-850BCB31D57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B64-06D1-41DA-8B18-EE8B01F956A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8DC-C4B2-402D-B697-DC11FA8A760E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3D10E-D97A-4153-980A-12CC5F582434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6BF8-D6D6-4B81-8B16-8C0CF2B6D037}" type="datetime1">
              <a:rPr lang="en-US" altLang="ko-KR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lets.com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jsp/jstl/cor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IP:port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6.emf"/><Relationship Id="rId4" Type="http://schemas.openxmlformats.org/officeDocument/2006/relationships/customXml" Target="../ink/ink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80.png"/><Relationship Id="rId7" Type="http://schemas.openxmlformats.org/officeDocument/2006/relationships/image" Target="../media/image10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990.png"/><Relationship Id="rId4" Type="http://schemas.openxmlformats.org/officeDocument/2006/relationships/customXml" Target="../ink/ink5.xml"/><Relationship Id="rId9" Type="http://schemas.openxmlformats.org/officeDocument/2006/relationships/image" Target="../media/image10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B257-F762-4687-9474-B7E3B1F49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수업자료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2CFAC-3780-48AC-8D39-C1CBED413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29797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</a:t>
            </a:r>
            <a:r>
              <a:rPr lang="ko-KR" altLang="en-US" sz="1200" dirty="0">
                <a:latin typeface="+mn-ea"/>
              </a:rPr>
              <a:t>탭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43EE18-EB19-4EE3-AE41-B0C2BBD7B992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Employee </a:t>
            </a:r>
            <a:r>
              <a:rPr lang="ko-KR" altLang="en-US" dirty="0"/>
              <a:t>테이블을 </a:t>
            </a:r>
            <a:r>
              <a:rPr lang="ko-KR" altLang="en-US" dirty="0" err="1"/>
              <a:t>생성하시오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사번</a:t>
            </a:r>
            <a:r>
              <a:rPr lang="en-US" altLang="ko-KR" dirty="0"/>
              <a:t>(</a:t>
            </a:r>
            <a:r>
              <a:rPr lang="ko-KR" altLang="en-US" dirty="0" err="1"/>
              <a:t>기본키</a:t>
            </a:r>
            <a:r>
              <a:rPr lang="en-US" altLang="ko-KR" dirty="0"/>
              <a:t>), </a:t>
            </a:r>
            <a:r>
              <a:rPr lang="ko-KR" altLang="en-US" dirty="0"/>
              <a:t>부서 정보를 담고 있음</a:t>
            </a:r>
            <a:endParaRPr lang="en-US" altLang="ko-KR" dirty="0"/>
          </a:p>
          <a:p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명 이상의 정보를 생성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페이지에서 보여지도록 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 * from Employee;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회원가입 및 회원정보 수정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처음 개발을 시작하는 개발자가 프로젝트에서 처음 접하는 프로그래밍은 보통은 회원관리 부분일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회원가입 및 회원정보 수정 프로그래밍을 통한 </a:t>
            </a:r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사용법을 학습합니다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(jsp_19_1_ex1_joinex)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830" y="2149631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0110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JoinOk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73391" y="214962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joinResult.jsp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6672" y="2149628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login.html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176672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LogInOk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3391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loginResult.jsp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70109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modify.jsp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6827" y="3324355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ModifyOk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6826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modifyResult.jsp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70109" y="4499079"/>
            <a:ext cx="2222557" cy="49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logout.jsp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7" idx="1"/>
          </p:cNvCxnSpPr>
          <p:nvPr/>
        </p:nvCxnSpPr>
        <p:spPr>
          <a:xfrm flipV="1">
            <a:off x="2989387" y="2398055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2666" y="2408562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595949" y="2398051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>
            <a:off x="10287951" y="2646479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1"/>
          </p:cNvCxnSpPr>
          <p:nvPr/>
        </p:nvCxnSpPr>
        <p:spPr>
          <a:xfrm flipH="1" flipV="1">
            <a:off x="8595948" y="3572780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792665" y="3572778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989384" y="3572777"/>
            <a:ext cx="580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806305" y="3821206"/>
            <a:ext cx="0" cy="6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89385" y="4758007"/>
            <a:ext cx="5807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12" idx="2"/>
          </p:cNvCxnSpPr>
          <p:nvPr/>
        </p:nvCxnSpPr>
        <p:spPr>
          <a:xfrm flipV="1">
            <a:off x="2989383" y="3821206"/>
            <a:ext cx="1692005" cy="92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EDC86-6920-44F7-A86F-2C29BC4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AEB7-321F-4395-A250-312C631E8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hobby </a:t>
            </a:r>
            <a:r>
              <a:rPr lang="ko-KR" altLang="en-US" dirty="0"/>
              <a:t>값도 추가해서 회원가입해보기</a:t>
            </a:r>
            <a:endParaRPr lang="en-US" altLang="ko-KR" dirty="0"/>
          </a:p>
          <a:p>
            <a:r>
              <a:rPr lang="ko-KR" altLang="en-US" dirty="0"/>
              <a:t>학생 관리 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학생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동물 관리프로그램 </a:t>
            </a:r>
            <a:r>
              <a:rPr lang="ko-KR" altLang="en-US" dirty="0" err="1"/>
              <a:t>만들어보기</a:t>
            </a:r>
            <a:r>
              <a:rPr lang="en-US" altLang="ko-KR" dirty="0"/>
              <a:t>(</a:t>
            </a:r>
            <a:r>
              <a:rPr lang="ko-KR" altLang="en-US" dirty="0"/>
              <a:t>동물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2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829373" y="4191501"/>
            <a:ext cx="2115670" cy="1765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DAO, DTO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 : Data Access Object</a:t>
            </a:r>
          </a:p>
          <a:p>
            <a:r>
              <a:rPr lang="en-US" altLang="ko-KR" sz="1100" dirty="0">
                <a:latin typeface="+mn-ea"/>
              </a:rPr>
              <a:t>DTO : Data Transfer </a:t>
            </a:r>
            <a:r>
              <a:rPr lang="en-US" altLang="ko-KR" sz="1100" dirty="0" smtClean="0">
                <a:latin typeface="+mn-ea"/>
              </a:rPr>
              <a:t>Object(Vo, Value Object </a:t>
            </a:r>
            <a:r>
              <a:rPr lang="ko-KR" altLang="en-US" sz="1100" dirty="0" smtClean="0">
                <a:latin typeface="+mn-ea"/>
              </a:rPr>
              <a:t>라고도 불리움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(jsp_20_1_ex1_daotoex)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212980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87289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539" y="2144215"/>
            <a:ext cx="10183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데이터 베이스에 접속해서 데이터 추가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삭제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수정 등의 작업을 하는 클래스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.(DB </a:t>
            </a:r>
            <a:r>
              <a:rPr lang="ko-KR" altLang="en-US" sz="1100" dirty="0">
                <a:latin typeface="+mn-ea"/>
              </a:rPr>
              <a:t>접근 클래스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ko-KR" altLang="en-US" sz="1100" dirty="0">
                <a:latin typeface="+mn-ea"/>
              </a:rPr>
              <a:t>일반적인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혹은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위의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함께 기술할 수 도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유지보수 및 코드의 모듈화를 위해 별도의 </a:t>
            </a:r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78540" y="3344224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540" y="3087315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539" y="3358631"/>
            <a:ext cx="10183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DAO</a:t>
            </a:r>
            <a:r>
              <a:rPr lang="ko-KR" altLang="en-US" sz="1100" dirty="0">
                <a:latin typeface="+mn-ea"/>
              </a:rPr>
              <a:t>클래스를 이용하여 데이터 베이스에서 데이터를 관리할 때 데이터를 일반적인 변수에 할당하여 작업 </a:t>
            </a:r>
            <a:r>
              <a:rPr lang="ko-KR" altLang="en-US" sz="1100" dirty="0" err="1">
                <a:latin typeface="+mn-ea"/>
              </a:rPr>
              <a:t>할수도</a:t>
            </a:r>
            <a:r>
              <a:rPr lang="ko-KR" altLang="en-US" sz="1100" dirty="0">
                <a:latin typeface="+mn-ea"/>
              </a:rPr>
              <a:t> 있지만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 데이터의 클래스를 만들어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예시</a:t>
            </a:r>
            <a:r>
              <a:rPr lang="en-US" altLang="ko-KR" sz="1100" dirty="0">
                <a:latin typeface="+mn-ea"/>
              </a:rPr>
              <a:t>) DB </a:t>
            </a:r>
            <a:r>
              <a:rPr lang="ko-KR" altLang="en-US" sz="1100" dirty="0">
                <a:latin typeface="+mn-ea"/>
              </a:rPr>
              <a:t>접근해서 학생의 </a:t>
            </a:r>
            <a:r>
              <a:rPr lang="en-US" altLang="ko-KR" sz="1100" dirty="0">
                <a:latin typeface="+mn-ea"/>
              </a:rPr>
              <a:t>id, </a:t>
            </a:r>
            <a:r>
              <a:rPr lang="ko-KR" altLang="en-US" sz="1100" dirty="0">
                <a:latin typeface="+mn-ea"/>
              </a:rPr>
              <a:t>학번 등을 읽어와서</a:t>
            </a:r>
            <a:r>
              <a:rPr lang="en-US" altLang="ko-KR" sz="1100" dirty="0">
                <a:latin typeface="+mn-ea"/>
              </a:rPr>
              <a:t>(DAO) Student </a:t>
            </a:r>
            <a:r>
              <a:rPr lang="ko-KR" altLang="en-US" sz="1100" dirty="0">
                <a:latin typeface="+mn-ea"/>
              </a:rPr>
              <a:t>클래스로 만든 인스턴스인 </a:t>
            </a:r>
            <a:r>
              <a:rPr lang="en-US" altLang="ko-KR" sz="1100" dirty="0" err="1">
                <a:latin typeface="+mn-ea"/>
              </a:rPr>
              <a:t>stu.number</a:t>
            </a:r>
            <a:r>
              <a:rPr lang="en-US" altLang="ko-KR" sz="1100" dirty="0">
                <a:latin typeface="+mn-ea"/>
              </a:rPr>
              <a:t>, stu.id</a:t>
            </a:r>
            <a:r>
              <a:rPr lang="ko-KR" altLang="en-US" sz="1100" dirty="0">
                <a:latin typeface="+mn-ea"/>
              </a:rPr>
              <a:t>로 담습니다</a:t>
            </a:r>
            <a:r>
              <a:rPr lang="en-US" altLang="ko-KR" sz="1100" dirty="0">
                <a:latin typeface="+mn-ea"/>
              </a:rPr>
              <a:t>.(DTO) </a:t>
            </a:r>
            <a:r>
              <a:rPr lang="ko-KR" altLang="en-US" sz="1100" dirty="0">
                <a:latin typeface="+mn-ea"/>
              </a:rPr>
              <a:t>그리고 이 </a:t>
            </a:r>
            <a:r>
              <a:rPr lang="en-US" altLang="ko-KR" sz="1100" dirty="0" err="1">
                <a:latin typeface="+mn-ea"/>
              </a:rPr>
              <a:t>stu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 안에 있는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값들을 파라메터로 전송합니다</a:t>
            </a:r>
            <a:r>
              <a:rPr lang="en-US" altLang="ko-KR" sz="1100" dirty="0">
                <a:latin typeface="+mn-ea"/>
              </a:rPr>
              <a:t>.(Servlet or JSP)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690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011843" y="4507084"/>
            <a:ext cx="2115670" cy="113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08088" y="4881915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488278" y="5382461"/>
            <a:ext cx="797860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DTO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62573" y="4956492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945043" y="495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3808" y="42308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94504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762573" y="5211953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994355" y="4881914"/>
            <a:ext cx="797859" cy="412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Servlet</a:t>
            </a:r>
          </a:p>
          <a:p>
            <a:pPr algn="ctr"/>
            <a:r>
              <a:rPr lang="en-US" altLang="ko-KR" sz="1400" dirty="0"/>
              <a:t>JSP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70087" y="5313863"/>
            <a:ext cx="192021" cy="294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324961" y="5321358"/>
            <a:ext cx="282315" cy="277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231264" y="5382462"/>
            <a:ext cx="162020" cy="25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6324961" y="5460310"/>
            <a:ext cx="289166" cy="2697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PreparedStatement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실행을 위해 </a:t>
            </a:r>
            <a:r>
              <a:rPr lang="en-US" altLang="ko-KR" sz="1100" dirty="0">
                <a:latin typeface="+mn-ea"/>
              </a:rPr>
              <a:t>Statement</a:t>
            </a:r>
            <a:r>
              <a:rPr lang="ko-KR" altLang="en-US" sz="1100" dirty="0">
                <a:latin typeface="+mn-ea"/>
              </a:rPr>
              <a:t>객체를 이용 하였습니다</a:t>
            </a:r>
            <a:r>
              <a:rPr lang="en-US" altLang="ko-KR" sz="1100" dirty="0">
                <a:latin typeface="+mn-ea"/>
              </a:rPr>
              <a:t>. Statement</a:t>
            </a:r>
            <a:r>
              <a:rPr lang="ko-KR" altLang="en-US" sz="1100" dirty="0">
                <a:latin typeface="+mn-ea"/>
              </a:rPr>
              <a:t>객체의 경우 </a:t>
            </a:r>
            <a:r>
              <a:rPr lang="en-US" altLang="ko-KR" sz="1100" dirty="0">
                <a:latin typeface="+mn-ea"/>
              </a:rPr>
              <a:t>SQL Injection</a:t>
            </a:r>
            <a:r>
              <a:rPr lang="ko-KR" altLang="en-US" sz="1100" dirty="0">
                <a:latin typeface="+mn-ea"/>
              </a:rPr>
              <a:t>에 걸릴 가능성이 존재하고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변수를 입력하는 과정에서 휴먼 오류가 발생할 가능성이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이러한 단점을 보완한 것이 </a:t>
            </a:r>
            <a:r>
              <a:rPr lang="en-US" altLang="ko-KR" sz="1100" dirty="0" err="1">
                <a:latin typeface="+mn-ea"/>
              </a:rPr>
              <a:t>PreparedStatement</a:t>
            </a:r>
            <a:r>
              <a:rPr lang="ko-KR" altLang="en-US" sz="1100" dirty="0">
                <a:latin typeface="+mn-ea"/>
              </a:rPr>
              <a:t>객체입니다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(jsp_20_2_ex1_preparedex)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8E2CF-A289-4112-990D-FC9DECF3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24"/>
          <a:stretch/>
        </p:blipFill>
        <p:spPr>
          <a:xfrm>
            <a:off x="4373053" y="4634733"/>
            <a:ext cx="5913946" cy="216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24C9C-21B1-4AC7-A98E-84BBDAD3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2136316"/>
            <a:ext cx="10668000" cy="209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2B04D5-7D28-4E31-ABEB-D24CAAAC5ED8}"/>
              </a:ext>
            </a:extLst>
          </p:cNvPr>
          <p:cNvSpPr txBox="1"/>
          <p:nvPr/>
        </p:nvSpPr>
        <p:spPr>
          <a:xfrm>
            <a:off x="604155" y="1796141"/>
            <a:ext cx="893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Statement : insert into </a:t>
            </a:r>
            <a:r>
              <a:rPr lang="ko-KR" altLang="en-US" dirty="0"/>
              <a:t>코드 입력 과정에서 따옴표</a:t>
            </a:r>
            <a:r>
              <a:rPr lang="en-US" altLang="ko-KR" dirty="0"/>
              <a:t>, </a:t>
            </a:r>
            <a:r>
              <a:rPr lang="ko-KR" altLang="en-US" dirty="0"/>
              <a:t>띄어쓰기 등의 실수를 할 확률이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3C982-B581-4C9B-87F6-5A93C156B83B}"/>
              </a:ext>
            </a:extLst>
          </p:cNvPr>
          <p:cNvSpPr txBox="1"/>
          <p:nvPr/>
        </p:nvSpPr>
        <p:spPr>
          <a:xfrm>
            <a:off x="677008" y="4278865"/>
            <a:ext cx="106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: value </a:t>
            </a:r>
            <a:r>
              <a:rPr lang="ko-KR" altLang="en-US" dirty="0"/>
              <a:t>부분을 따로 변수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 </a:t>
            </a:r>
            <a:r>
              <a:rPr lang="ko-KR" altLang="en-US" dirty="0"/>
              <a:t>처리해서 </a:t>
            </a:r>
            <a:r>
              <a:rPr lang="en-US" altLang="ko-KR" dirty="0"/>
              <a:t>SQL Injection</a:t>
            </a:r>
            <a:r>
              <a:rPr lang="ko-KR" altLang="en-US" dirty="0"/>
              <a:t>에도 대비하고</a:t>
            </a:r>
            <a:r>
              <a:rPr lang="en-US" altLang="ko-KR" dirty="0"/>
              <a:t>,  </a:t>
            </a:r>
            <a:r>
              <a:rPr lang="ko-KR" altLang="en-US" dirty="0"/>
              <a:t>코드 가독성도</a:t>
            </a:r>
            <a:endParaRPr lang="en-US" altLang="ko-KR" dirty="0"/>
          </a:p>
          <a:p>
            <a:r>
              <a:rPr lang="ko-KR" altLang="en-US" dirty="0"/>
              <a:t>높였으며</a:t>
            </a:r>
            <a:r>
              <a:rPr lang="en-US" altLang="ko-KR" dirty="0"/>
              <a:t>, </a:t>
            </a:r>
            <a:r>
              <a:rPr lang="ko-KR" altLang="en-US" dirty="0"/>
              <a:t>실수를 할 확률도 줄였음</a:t>
            </a:r>
          </a:p>
        </p:txBody>
      </p:sp>
    </p:spTree>
    <p:extLst>
      <p:ext uri="{BB962C8B-B14F-4D97-AF65-F5344CB8AC3E}">
        <p14:creationId xmlns:p14="http://schemas.microsoft.com/office/powerpoint/2010/main" val="10010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클라이언트에서 다수의 요청이 발생할 경우 데이터베이스에 부하가 발생하게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문제를 해결 하기 위해서 커넥션 풀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Connection Pool)</a:t>
            </a:r>
            <a:r>
              <a:rPr lang="ko-KR" altLang="en-US" sz="1100" dirty="0">
                <a:latin typeface="+mn-ea"/>
              </a:rPr>
              <a:t>기법을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비유하자면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맛집에서 손님이 몰릴 점심 시간을 대비하여 음식</a:t>
            </a:r>
            <a:r>
              <a:rPr lang="en-US" altLang="ko-KR" sz="1100" dirty="0">
                <a:latin typeface="+mn-ea"/>
              </a:rPr>
              <a:t>(=DB</a:t>
            </a:r>
            <a:r>
              <a:rPr lang="ko-KR" altLang="en-US" sz="1100" dirty="0">
                <a:latin typeface="+mn-ea"/>
              </a:rPr>
              <a:t>에 접속할 </a:t>
            </a:r>
            <a:r>
              <a:rPr lang="en-US" altLang="ko-KR" sz="1100" dirty="0">
                <a:latin typeface="+mn-ea"/>
              </a:rPr>
              <a:t>Connection)</a:t>
            </a:r>
            <a:r>
              <a:rPr lang="ko-KR" altLang="en-US" sz="1100" dirty="0">
                <a:latin typeface="+mn-ea"/>
              </a:rPr>
              <a:t>들을 미리 만들어 두어서 테이블 회전을 빠르게 하는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(jsp_20_3_ex1_cpex)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844" y="218276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15844" y="289510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5844" y="3590640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5844" y="4302982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5844" y="3593981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5844" y="5011983"/>
            <a:ext cx="2045110" cy="5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웹브라우저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83204" y="2939849"/>
            <a:ext cx="2045110" cy="186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(DBCP)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50564" y="3242871"/>
            <a:ext cx="2045110" cy="12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3"/>
            <a:endCxn id="13" idx="1"/>
          </p:cNvCxnSpPr>
          <p:nvPr/>
        </p:nvCxnSpPr>
        <p:spPr>
          <a:xfrm>
            <a:off x="3460954" y="2462981"/>
            <a:ext cx="1422250" cy="1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3" idx="1"/>
          </p:cNvCxnSpPr>
          <p:nvPr/>
        </p:nvCxnSpPr>
        <p:spPr>
          <a:xfrm>
            <a:off x="3460954" y="3175323"/>
            <a:ext cx="1422250" cy="6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3" idx="1"/>
          </p:cNvCxnSpPr>
          <p:nvPr/>
        </p:nvCxnSpPr>
        <p:spPr>
          <a:xfrm>
            <a:off x="3460954" y="3870860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3" idx="1"/>
          </p:cNvCxnSpPr>
          <p:nvPr/>
        </p:nvCxnSpPr>
        <p:spPr>
          <a:xfrm flipV="1">
            <a:off x="3460954" y="3871749"/>
            <a:ext cx="1422250" cy="71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3"/>
            <a:endCxn id="13" idx="1"/>
          </p:cNvCxnSpPr>
          <p:nvPr/>
        </p:nvCxnSpPr>
        <p:spPr>
          <a:xfrm flipV="1">
            <a:off x="3460954" y="3871749"/>
            <a:ext cx="1422250" cy="142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931516" y="3869082"/>
            <a:ext cx="1422250" cy="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DA2B83-97D1-40D8-A72E-182BBF28709C}"/>
              </a:ext>
            </a:extLst>
          </p:cNvPr>
          <p:cNvSpPr/>
          <p:nvPr/>
        </p:nvSpPr>
        <p:spPr>
          <a:xfrm>
            <a:off x="6340934" y="4240302"/>
            <a:ext cx="1822337" cy="2343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r>
              <a:rPr lang="ko-KR" altLang="en-US" dirty="0"/>
              <a:t>에 접속할</a:t>
            </a:r>
            <a:endParaRPr lang="en-US" altLang="ko-KR" dirty="0"/>
          </a:p>
          <a:p>
            <a:pPr algn="ctr"/>
            <a:r>
              <a:rPr lang="en-US" altLang="ko-KR" dirty="0">
                <a:highlight>
                  <a:srgbClr val="FFFF00"/>
                </a:highlight>
              </a:rPr>
              <a:t>Connection </a:t>
            </a:r>
            <a:r>
              <a:rPr lang="ko-KR" altLang="en-US" dirty="0">
                <a:highlight>
                  <a:srgbClr val="FFFF00"/>
                </a:highlight>
              </a:rPr>
              <a:t>객체를</a:t>
            </a:r>
            <a:r>
              <a:rPr lang="ko-KR" altLang="en-US" dirty="0"/>
              <a:t> 지정한 개수 만큼 </a:t>
            </a:r>
            <a:r>
              <a:rPr lang="ko-KR" altLang="en-US" dirty="0">
                <a:highlight>
                  <a:srgbClr val="FFFF00"/>
                </a:highlight>
              </a:rPr>
              <a:t>미리 </a:t>
            </a:r>
            <a:r>
              <a:rPr lang="ko-KR" altLang="en-US" dirty="0" err="1">
                <a:highlight>
                  <a:srgbClr val="FFFF00"/>
                </a:highlight>
              </a:rPr>
              <a:t>만들어두는</a:t>
            </a:r>
            <a:r>
              <a:rPr lang="ko-KR" altLang="en-US" dirty="0">
                <a:highlight>
                  <a:srgbClr val="FFFF00"/>
                </a:highlight>
              </a:rPr>
              <a:t> 것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커넥션 풀</a:t>
            </a:r>
          </a:p>
        </p:txBody>
      </p:sp>
    </p:spTree>
    <p:extLst>
      <p:ext uri="{BB962C8B-B14F-4D97-AF65-F5344CB8AC3E}">
        <p14:creationId xmlns:p14="http://schemas.microsoft.com/office/powerpoint/2010/main" val="11322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커넥션 풀</a:t>
            </a:r>
            <a:r>
              <a:rPr lang="en-US" altLang="ko-KR" sz="1600" b="1" dirty="0">
                <a:latin typeface="+mn-ea"/>
              </a:rPr>
              <a:t>(DBCP)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381" y="1420306"/>
            <a:ext cx="666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컨테이너가 데이터베이스 인증을 하도록 </a:t>
            </a:r>
            <a:r>
              <a:rPr lang="en-US" altLang="ko-KR" sz="1100" dirty="0">
                <a:latin typeface="+mn-ea"/>
              </a:rPr>
              <a:t>context.xml </a:t>
            </a:r>
            <a:r>
              <a:rPr lang="ko-KR" altLang="en-US" sz="1100">
                <a:latin typeface="+mn-ea"/>
              </a:rPr>
              <a:t>파일을 열어 </a:t>
            </a:r>
            <a:r>
              <a:rPr lang="ko-KR" altLang="en-US" sz="1100" dirty="0">
                <a:latin typeface="+mn-ea"/>
              </a:rPr>
              <a:t>아래의 코드를 추가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39274"/>
            <a:ext cx="4077269" cy="2105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22" y="2987117"/>
            <a:ext cx="736385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 인증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지금까지 살펴본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관련 기능들을 가지고 회원 인증 프로그래밍을 만들어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(jsp_21_1_ex1_memberex)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78540" y="1941548"/>
            <a:ext cx="1018390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540" y="1684639"/>
            <a:ext cx="1018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전체적인 흐름도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835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8988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인증</a:t>
            </a:r>
            <a:r>
              <a:rPr lang="en-US" altLang="ko-KR" sz="1200" dirty="0" err="1">
                <a:latin typeface="+mn-ea"/>
              </a:rPr>
              <a:t>loginOk.jsp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141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main.jsp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9835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8988" y="4869216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가입 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JoinOk.jsp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646" y="501265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DAO</a:t>
            </a:r>
          </a:p>
          <a:p>
            <a:pPr algn="ctr"/>
            <a:r>
              <a:rPr lang="en-US" altLang="ko-KR" sz="1200">
                <a:latin typeface="+mn-ea"/>
              </a:rPr>
              <a:t>MemberDao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8141" y="2516621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수정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modify.jsp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7294" y="3694839"/>
            <a:ext cx="1326776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로그아웃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logOut.jsp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7294" y="2516621"/>
            <a:ext cx="1452282" cy="65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회원 정보 </a:t>
            </a:r>
            <a:r>
              <a:rPr lang="en-US" altLang="ko-KR" sz="1200" dirty="0">
                <a:latin typeface="+mn-ea"/>
              </a:rPr>
              <a:t>update</a:t>
            </a:r>
          </a:p>
          <a:p>
            <a:pPr algn="ctr"/>
            <a:r>
              <a:rPr lang="en-US" altLang="ko-KR" sz="1200" dirty="0" err="1">
                <a:latin typeface="+mn-ea"/>
              </a:rPr>
              <a:t>modifyOk.jsp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4" idx="3"/>
            <a:endCxn id="10" idx="1"/>
          </p:cNvCxnSpPr>
          <p:nvPr/>
        </p:nvCxnSpPr>
        <p:spPr>
          <a:xfrm>
            <a:off x="3156611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895764" y="4022691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634917" y="4020130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12" idx="0"/>
          </p:cNvCxnSpPr>
          <p:nvPr/>
        </p:nvCxnSpPr>
        <p:spPr>
          <a:xfrm>
            <a:off x="2493223" y="4345421"/>
            <a:ext cx="0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56611" y="5185543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0"/>
          </p:cNvCxnSpPr>
          <p:nvPr/>
        </p:nvCxnSpPr>
        <p:spPr>
          <a:xfrm flipH="1" flipV="1">
            <a:off x="3156611" y="4345421"/>
            <a:ext cx="1075765" cy="5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0"/>
            <a:endCxn id="18" idx="2"/>
          </p:cNvCxnSpPr>
          <p:nvPr/>
        </p:nvCxnSpPr>
        <p:spPr>
          <a:xfrm flipV="1">
            <a:off x="5971529" y="3167203"/>
            <a:ext cx="0" cy="52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34916" y="2829105"/>
            <a:ext cx="41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7" idx="1"/>
          </p:cNvCxnSpPr>
          <p:nvPr/>
        </p:nvCxnSpPr>
        <p:spPr>
          <a:xfrm>
            <a:off x="8499576" y="3167203"/>
            <a:ext cx="744070" cy="217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7" idx="1"/>
          </p:cNvCxnSpPr>
          <p:nvPr/>
        </p:nvCxnSpPr>
        <p:spPr>
          <a:xfrm>
            <a:off x="4895763" y="5194507"/>
            <a:ext cx="4347883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895763" y="4339018"/>
            <a:ext cx="4267201" cy="92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821D13-9745-4B22-A23B-39D51EFB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4"/>
          <a:stretch/>
        </p:blipFill>
        <p:spPr>
          <a:xfrm>
            <a:off x="857617" y="2928325"/>
            <a:ext cx="3581400" cy="3741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웹에서 파일업로드 기능은 많이 볼 수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자료실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사진인화 서비스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게시판 등등</a:t>
            </a:r>
            <a:r>
              <a:rPr lang="en-US" altLang="ko-KR" sz="1100" dirty="0">
                <a:latin typeface="+mn-ea"/>
              </a:rPr>
              <a:t>…</a:t>
            </a:r>
            <a:r>
              <a:rPr lang="ko-KR" altLang="en-US" sz="1100" dirty="0">
                <a:latin typeface="+mn-ea"/>
              </a:rPr>
              <a:t>에서 볼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파일 업로드 구현에 대해서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15788" y="2411502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2151523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87" y="2539924"/>
            <a:ext cx="693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http://www.servlets.com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후 좌측의 </a:t>
            </a:r>
            <a:r>
              <a:rPr lang="en-US" altLang="ko-KR" sz="1100" dirty="0">
                <a:latin typeface="+mn-ea"/>
              </a:rPr>
              <a:t>COS File Upload Library</a:t>
            </a:r>
            <a:r>
              <a:rPr lang="ko-KR" altLang="en-US" sz="1100" dirty="0">
                <a:latin typeface="+mn-ea"/>
              </a:rPr>
              <a:t>를 클릭합니다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5788" y="5628421"/>
            <a:ext cx="1055215" cy="469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46455B-A924-4EC2-AB9C-EFC14A0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2260105"/>
            <a:ext cx="6219825" cy="272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라이브러리 다운로드 및 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372" y="181016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cos-20.08.zip </a:t>
            </a:r>
            <a:r>
              <a:rPr lang="ko-KR" altLang="en-US" sz="1100" dirty="0">
                <a:latin typeface="+mn-ea"/>
              </a:rPr>
              <a:t>파일 다운로드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3755" y="4041272"/>
            <a:ext cx="1161442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E9DEA-83B2-4EA9-9EF7-878135B5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4" y="1730933"/>
            <a:ext cx="4305300" cy="490349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No server are available. Click this link to….. </a:t>
            </a:r>
            <a:r>
              <a:rPr lang="ko-KR" altLang="en-US" sz="1200" dirty="0">
                <a:latin typeface="+mn-ea"/>
              </a:rPr>
              <a:t>이용하여 </a:t>
            </a:r>
            <a:r>
              <a:rPr lang="en-US" altLang="ko-KR" sz="1200" dirty="0">
                <a:latin typeface="+mn-ea"/>
              </a:rPr>
              <a:t>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0270" y="4049486"/>
            <a:ext cx="1132446" cy="138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90057" y="6261012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1C42-B541-4670-A351-2119440FCB31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9AE83E-41FD-4DE4-81B6-1023309D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749515"/>
            <a:ext cx="2514600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13005-EACB-4807-8193-18F38CE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" y="2163547"/>
            <a:ext cx="2295525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파일 업로드 라이브러리 설치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라이브러리</a:t>
            </a:r>
            <a:r>
              <a:rPr lang="en-US" altLang="ko-KR" sz="1100" dirty="0">
                <a:latin typeface="+mn-ea"/>
              </a:rPr>
              <a:t>(cos.jar)</a:t>
            </a:r>
            <a:r>
              <a:rPr lang="ko-KR" altLang="en-US" sz="1100" dirty="0">
                <a:latin typeface="+mn-ea"/>
              </a:rPr>
              <a:t>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164" y="1881804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다운로드 받은 파일을 </a:t>
            </a:r>
            <a:r>
              <a:rPr lang="en-US" altLang="ko-KR" sz="1100" dirty="0">
                <a:latin typeface="+mn-ea"/>
              </a:rPr>
              <a:t>WEB-INF&gt;lib</a:t>
            </a:r>
            <a:r>
              <a:rPr lang="ko-KR" altLang="en-US" sz="1100" dirty="0">
                <a:latin typeface="+mn-ea"/>
              </a:rPr>
              <a:t>에 복사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11975" y="2829521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8762" y="3377593"/>
            <a:ext cx="748203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stCxn id="14" idx="3"/>
            <a:endCxn id="18" idx="1"/>
          </p:cNvCxnSpPr>
          <p:nvPr/>
        </p:nvCxnSpPr>
        <p:spPr>
          <a:xfrm>
            <a:off x="1860178" y="2951268"/>
            <a:ext cx="3148584" cy="5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파일 업로드 프로그래밍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15788" y="1620194"/>
            <a:ext cx="10121153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5788" y="1360215"/>
            <a:ext cx="10121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파일 업로드 프로그래밍 </a:t>
            </a:r>
            <a:r>
              <a:rPr lang="en-US" altLang="ko-KR" sz="1100">
                <a:latin typeface="+mn-ea"/>
              </a:rPr>
              <a:t>((jsp_22_2_ex1_fileex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1076" y="2664320"/>
            <a:ext cx="8115300" cy="237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86116" y="2964706"/>
            <a:ext cx="373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직접 생성한 폴더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이클립스가 참조하는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11699" y="2899182"/>
            <a:ext cx="346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실제 업로드 파일 경로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톰캣설치된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곳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5656" y="2664320"/>
            <a:ext cx="2076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업로드 파일 저장 폴더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EA244-E71F-4179-AEF4-C7D531F2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36" y="3277318"/>
            <a:ext cx="3452537" cy="165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94612-B33C-4C62-88A1-D2C1A201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73" y="3137045"/>
            <a:ext cx="3886200" cy="180975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346699" y="3820515"/>
            <a:ext cx="2590242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69305-A10E-4855-89C9-7F510B785B5D}"/>
              </a:ext>
            </a:extLst>
          </p:cNvPr>
          <p:cNvSpPr/>
          <p:nvPr/>
        </p:nvSpPr>
        <p:spPr>
          <a:xfrm>
            <a:off x="7647658" y="3255699"/>
            <a:ext cx="3026202" cy="214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5909" y="3396554"/>
            <a:ext cx="2336159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83759" y="3915514"/>
            <a:ext cx="2527185" cy="243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98A83-36F5-45F1-8B1D-6EB566073174}"/>
              </a:ext>
            </a:extLst>
          </p:cNvPr>
          <p:cNvSpPr/>
          <p:nvPr/>
        </p:nvSpPr>
        <p:spPr>
          <a:xfrm>
            <a:off x="9114604" y="4650047"/>
            <a:ext cx="1822337" cy="1713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톰캣설치폴더</a:t>
            </a:r>
            <a:r>
              <a:rPr lang="en-US" altLang="ko-KR" dirty="0"/>
              <a:t>/</a:t>
            </a:r>
          </a:p>
          <a:p>
            <a:pPr algn="ctr"/>
            <a:r>
              <a:rPr lang="en-US" altLang="ko-KR" dirty="0" err="1"/>
              <a:t>Wtpwebapps</a:t>
            </a:r>
            <a:r>
              <a:rPr lang="en-US" altLang="ko-KR" dirty="0"/>
              <a:t>/</a:t>
            </a:r>
            <a:r>
              <a:rPr lang="ko-KR" altLang="en-US" dirty="0" err="1"/>
              <a:t>프로젝트명폴더</a:t>
            </a:r>
            <a:r>
              <a:rPr lang="en-US" altLang="ko-KR" dirty="0"/>
              <a:t> </a:t>
            </a:r>
            <a:r>
              <a:rPr lang="ko-KR" altLang="en-US" dirty="0"/>
              <a:t>안에 업로드한 파일의 폴더와 파일이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5D9F2-27A6-4A7A-87AA-45D61FBB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5" y="3111710"/>
            <a:ext cx="1400175" cy="16002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63027" y="3288876"/>
            <a:ext cx="1248693" cy="181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EL(Expression Language)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EL(Expression Language)</a:t>
            </a:r>
            <a:r>
              <a:rPr lang="ko-KR" altLang="en-US" sz="1100" dirty="0">
                <a:latin typeface="+mn-ea"/>
              </a:rPr>
              <a:t>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표현식</a:t>
            </a:r>
            <a:r>
              <a:rPr lang="ko-KR" altLang="en-US" sz="1100" dirty="0">
                <a:latin typeface="+mn-ea"/>
              </a:rPr>
              <a:t> 또는 액션 태그를 대신해서 값을 표현하는 언어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(jsp_23_1_ex1_elex)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18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&lt;%= value %&gt;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05927" y="1911927"/>
            <a:ext cx="2475346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 value }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3648364" y="2309091"/>
            <a:ext cx="105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2522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표현식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5" y="2706255"/>
            <a:ext cx="1036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" y="3594038"/>
            <a:ext cx="10317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EL </a:t>
            </a:r>
            <a:r>
              <a:rPr lang="ko-KR" altLang="en-US" sz="1100" dirty="0">
                <a:latin typeface="+mn-ea"/>
              </a:rPr>
              <a:t>연산자</a:t>
            </a:r>
            <a:r>
              <a:rPr lang="en-US" altLang="ko-KR" sz="1100" dirty="0">
                <a:latin typeface="+mn-ea"/>
              </a:rPr>
              <a:t> (jsp_23_1_ex1_elex)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838644" y="3855648"/>
            <a:ext cx="1028193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73018" y="4025987"/>
            <a:ext cx="6008255" cy="12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산술 </a:t>
            </a:r>
            <a:r>
              <a:rPr lang="en-US" altLang="ko-KR" dirty="0"/>
              <a:t>: +, -, *, / %</a:t>
            </a:r>
          </a:p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: ==, != &lt;, &gt;, &lt;=, &gt;=</a:t>
            </a:r>
          </a:p>
          <a:p>
            <a:r>
              <a:rPr lang="ko-KR" altLang="en-US" dirty="0"/>
              <a:t>조건 </a:t>
            </a:r>
            <a:r>
              <a:rPr lang="en-US" altLang="ko-KR" dirty="0"/>
              <a:t>: a? b : c</a:t>
            </a:r>
          </a:p>
          <a:p>
            <a:r>
              <a:rPr lang="ko-KR" altLang="en-US" dirty="0"/>
              <a:t>논리 </a:t>
            </a:r>
            <a:r>
              <a:rPr lang="en-US" altLang="ko-KR" dirty="0"/>
              <a:t>: &amp;&amp;, ||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5E1B64-C863-4BED-8ECF-790F03FE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07" y="2376824"/>
            <a:ext cx="2818141" cy="3298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23845-3533-4218-ACE3-4A342F3AACD0}"/>
              </a:ext>
            </a:extLst>
          </p:cNvPr>
          <p:cNvSpPr txBox="1"/>
          <p:nvPr/>
        </p:nvSpPr>
        <p:spPr>
          <a:xfrm>
            <a:off x="8741026" y="1489877"/>
            <a:ext cx="345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표현식 용도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메소드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액션태그로</a:t>
            </a:r>
            <a:r>
              <a:rPr lang="ko-KR" altLang="en-US" sz="1600" dirty="0">
                <a:latin typeface="+mn-ea"/>
              </a:rPr>
              <a:t> 사용되는 </a:t>
            </a:r>
            <a:r>
              <a:rPr lang="en-US" altLang="ko-KR" sz="1600" dirty="0">
                <a:latin typeface="+mn-ea"/>
              </a:rPr>
              <a:t>EL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(jsp_23_2_ex1_elex)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017" y="1911927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 name=</a:t>
            </a:r>
            <a:r>
              <a:rPr lang="en-US" altLang="ko-KR" i="1" dirty="0"/>
              <a:t>"member" property="name"/&gt;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73017" y="3652982"/>
            <a:ext cx="6991927" cy="79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${member.name }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4" idx="2"/>
            <a:endCxn id="16" idx="0"/>
          </p:cNvCxnSpPr>
          <p:nvPr/>
        </p:nvCxnSpPr>
        <p:spPr>
          <a:xfrm>
            <a:off x="4668981" y="2706255"/>
            <a:ext cx="0" cy="94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내장객체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(jsp_23_3_ex1_elex</a:t>
            </a:r>
            <a:r>
              <a:rPr lang="en-US" altLang="ko-KR" sz="1100" dirty="0" smtClean="0">
                <a:latin typeface="+mn-ea"/>
              </a:rPr>
              <a:t>)(</a:t>
            </a:r>
            <a:r>
              <a:rPr lang="ko-KR" altLang="en-US" sz="1100" dirty="0" smtClean="0">
                <a:latin typeface="+mn-ea"/>
              </a:rPr>
              <a:t>한 번 볼 것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5853" y="1514762"/>
            <a:ext cx="6991927" cy="422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${} </a:t>
            </a:r>
            <a:r>
              <a:rPr lang="ko-KR" altLang="en-US" dirty="0"/>
              <a:t>안에서 쓸 수 있는 객체들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pageScope</a:t>
            </a:r>
            <a:r>
              <a:rPr lang="en-US" altLang="ko-KR" dirty="0"/>
              <a:t> : page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requestScope</a:t>
            </a:r>
            <a:r>
              <a:rPr lang="en-US" altLang="ko-KR" dirty="0"/>
              <a:t> : request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sessionScope</a:t>
            </a:r>
            <a:r>
              <a:rPr lang="en-US" altLang="ko-KR" dirty="0"/>
              <a:t> : session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r>
              <a:rPr lang="en-US" altLang="ko-KR" dirty="0" err="1"/>
              <a:t>applicationScope</a:t>
            </a:r>
            <a:r>
              <a:rPr lang="en-US" altLang="ko-KR" dirty="0"/>
              <a:t> : application</a:t>
            </a:r>
            <a:r>
              <a:rPr lang="ko-KR" altLang="en-US" dirty="0"/>
              <a:t>객체를 참조하는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param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paramValues</a:t>
            </a:r>
            <a:r>
              <a:rPr lang="en-US" altLang="ko-KR" dirty="0"/>
              <a:t> : </a:t>
            </a:r>
            <a:r>
              <a:rPr lang="ko-KR" altLang="en-US" dirty="0"/>
              <a:t>요청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를 참조하는 </a:t>
            </a:r>
            <a:r>
              <a:rPr lang="ko-KR" altLang="en-US" dirty="0" err="1"/>
              <a:t>객제</a:t>
            </a:r>
            <a:endParaRPr lang="en-US" altLang="ko-KR" dirty="0"/>
          </a:p>
          <a:p>
            <a:r>
              <a:rPr lang="en-US" altLang="ko-KR" dirty="0" err="1"/>
              <a:t>initParam</a:t>
            </a:r>
            <a:r>
              <a:rPr lang="en-US" altLang="ko-KR" dirty="0"/>
              <a:t> : </a:t>
            </a:r>
            <a:r>
              <a:rPr lang="ko-KR" altLang="en-US" dirty="0"/>
              <a:t>초기화 </a:t>
            </a:r>
            <a:r>
              <a:rPr lang="ko-KR" altLang="en-US" dirty="0" err="1"/>
              <a:t>파라미터를</a:t>
            </a:r>
            <a:r>
              <a:rPr lang="ko-KR" altLang="en-US" dirty="0"/>
              <a:t> 참조하는 객체</a:t>
            </a:r>
            <a:endParaRPr lang="en-US" altLang="ko-KR" dirty="0"/>
          </a:p>
          <a:p>
            <a:r>
              <a:rPr lang="en-US" altLang="ko-KR" dirty="0"/>
              <a:t>cookie : cookie</a:t>
            </a:r>
            <a:r>
              <a:rPr lang="ko-KR" altLang="en-US" dirty="0"/>
              <a:t>객체를 참조하는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JSP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HTML </a:t>
            </a:r>
            <a:r>
              <a:rPr lang="ko-KR" altLang="en-US" sz="1100" dirty="0"/>
              <a:t>태그와 같이 사용되어 전체적인 코드의 </a:t>
            </a:r>
            <a:r>
              <a:rPr lang="ko-KR" altLang="en-US" sz="1100" dirty="0" err="1"/>
              <a:t>가독성이</a:t>
            </a:r>
            <a:r>
              <a:rPr lang="ko-KR" altLang="en-US" sz="1100" dirty="0"/>
              <a:t> 떨어집니다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그래서 이러한 단점을 보완하고자 만들어진 태그 라이브러리가 </a:t>
            </a:r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의 경우 우리가 사용하는 </a:t>
            </a:r>
            <a:r>
              <a:rPr lang="en-US" altLang="ko-KR" sz="1100" dirty="0">
                <a:latin typeface="+mn-ea"/>
              </a:rPr>
              <a:t>Tomcat</a:t>
            </a:r>
            <a:r>
              <a:rPr lang="ko-KR" altLang="en-US" sz="1100" dirty="0">
                <a:latin typeface="+mn-ea"/>
              </a:rPr>
              <a:t>컨테이너에 포함되어 있지 않으므로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별도의 설치를 하고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879" y="2077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81585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2382577"/>
            <a:ext cx="1607607" cy="4247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2362" y="2130798"/>
            <a:ext cx="3843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  <a:hlinkClick r:id="rId3"/>
              </a:rPr>
              <a:t>http://jakarta.apache.org/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접속 한 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좌측의 </a:t>
            </a:r>
            <a:r>
              <a:rPr lang="en-US" altLang="ko-KR" sz="1100" dirty="0" err="1">
                <a:latin typeface="+mn-ea"/>
              </a:rPr>
              <a:t>Taglibs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0514" y="6336686"/>
            <a:ext cx="785875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7" y="2435559"/>
            <a:ext cx="4306775" cy="2511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9934" y="2120967"/>
            <a:ext cx="4338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Apache Standard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0964" y="453100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121540"/>
            <a:ext cx="5331424" cy="1710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879" y="1859929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Standard 1.1 download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7119" y="3380786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12" y="2121539"/>
            <a:ext cx="2571750" cy="27241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1712" y="1861207"/>
            <a:ext cx="5331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binaries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1943" y="3926503"/>
            <a:ext cx="1277488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17346"/>
            <a:ext cx="5069505" cy="2526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jakarta-taglibs-standard-1.1.2.zip </a:t>
            </a:r>
            <a:r>
              <a:rPr lang="ko-KR" altLang="en-US" sz="1100" dirty="0">
                <a:latin typeface="+mn-ea"/>
              </a:rPr>
              <a:t>클릭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9535" y="3429946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5" y="2052715"/>
            <a:ext cx="2514600" cy="2657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3625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압축해제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03792" y="2667272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03792" y="4255181"/>
            <a:ext cx="2359742" cy="273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9" y="2270338"/>
            <a:ext cx="4610100" cy="1238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09875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63879" y="1536691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879" y="1275081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 </a:t>
            </a:r>
            <a:r>
              <a:rPr lang="ko-KR" altLang="en-US" sz="1100" dirty="0">
                <a:latin typeface="+mn-ea"/>
              </a:rPr>
              <a:t>설치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879" y="1791105"/>
            <a:ext cx="2939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라이브러리 파일 복사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0916" y="2889462"/>
            <a:ext cx="1219200" cy="46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9" y="2250458"/>
            <a:ext cx="4019550" cy="17049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46025" y="3018181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46025" y="3415019"/>
            <a:ext cx="1219200" cy="24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43716" y="2418735"/>
            <a:ext cx="1028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4315916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4054306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08" y="110783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에서는 다섯 가지의  라이브러리를 제공 합니다</a:t>
            </a:r>
            <a:r>
              <a:rPr lang="en-US" altLang="ko-KR" sz="1100" dirty="0">
                <a:latin typeface="+mn-ea"/>
              </a:rPr>
              <a:t>. ( Core, XML Processing, I18N formatting, SQL, Functions 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52989" y="1479231"/>
          <a:ext cx="5397500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Prefix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</a:rPr>
                        <a:t>http://java.sun.com/jsp/jstl/core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&lt;c:tag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XML Processing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http://java.sun.com/jsp/jstl/xml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&lt;x:tag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I18N formatting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&lt;fmt:tag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sql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&lt;sql:tag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http://java.sun.com/jsp/jstl/functions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fn:function</a:t>
                      </a:r>
                      <a:r>
                        <a:rPr lang="en-US" sz="1100" u="none" strike="noStrike" dirty="0">
                          <a:effectLst/>
                        </a:rPr>
                        <a:t>()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81454" y="4951282"/>
            <a:ext cx="7634654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&lt;%@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en-US" altLang="ko-KR" dirty="0" err="1"/>
              <a:t>uri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http://java.sun.com/jsp/jstl/core</a:t>
            </a:r>
            <a:r>
              <a:rPr lang="en-US" altLang="ko-KR" dirty="0"/>
              <a:t> prefix=“c” %&gt;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785" y="4326382"/>
            <a:ext cx="101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Core </a:t>
            </a:r>
            <a:r>
              <a:rPr lang="ko-KR" altLang="en-US" sz="1100" dirty="0">
                <a:latin typeface="+mn-ea"/>
              </a:rPr>
              <a:t>라이브러리는 기본적인 라이브러리로 출력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반복문</a:t>
            </a:r>
            <a:r>
              <a:rPr lang="ko-KR" altLang="en-US" sz="1100" dirty="0">
                <a:latin typeface="+mn-ea"/>
              </a:rPr>
              <a:t> 같은 기능이 포함되어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(jsp_24_2_ex1_elex)</a:t>
            </a:r>
          </a:p>
        </p:txBody>
      </p:sp>
    </p:spTree>
    <p:extLst>
      <p:ext uri="{BB962C8B-B14F-4D97-AF65-F5344CB8AC3E}">
        <p14:creationId xmlns:p14="http://schemas.microsoft.com/office/powerpoint/2010/main" val="36381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20E172-AD1A-4A40-B90F-5092564D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" y="2163125"/>
            <a:ext cx="6219825" cy="11144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 err="1">
                <a:latin typeface="+mn-ea"/>
              </a:rPr>
              <a:t>이클립스</a:t>
            </a:r>
            <a:r>
              <a:rPr lang="ko-KR" altLang="en-US" sz="1200" dirty="0">
                <a:latin typeface="+mn-ea"/>
              </a:rPr>
              <a:t> 연동 </a:t>
            </a:r>
            <a:r>
              <a:rPr lang="en-US" altLang="ko-KR" sz="1200" dirty="0">
                <a:latin typeface="+mn-ea"/>
              </a:rPr>
              <a:t>: server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7582" y="2869812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C3F44-18F0-4792-B4EF-B2D757E2CAC9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출력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c:out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</a:t>
            </a:r>
            <a:r>
              <a:rPr lang="ko-KR" altLang="en-US" dirty="0" err="1"/>
              <a:t>출력값</a:t>
            </a:r>
            <a:r>
              <a:rPr lang="en-US" altLang="ko-KR" dirty="0"/>
              <a:t>” default=“</a:t>
            </a:r>
            <a:r>
              <a:rPr lang="ko-KR" altLang="en-US" dirty="0"/>
              <a:t>기본값</a:t>
            </a:r>
            <a:r>
              <a:rPr lang="en-US" altLang="ko-KR" dirty="0"/>
              <a:t>” </a:t>
            </a:r>
            <a:r>
              <a:rPr lang="en-US" altLang="ko-KR" dirty="0" err="1"/>
              <a:t>escapeXml</a:t>
            </a:r>
            <a:r>
              <a:rPr lang="en-US" altLang="ko-KR" dirty="0"/>
              <a:t>=“true or false”&gt;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 설정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c:set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value=“</a:t>
            </a:r>
            <a:r>
              <a:rPr lang="ko-KR" altLang="en-US" dirty="0" err="1"/>
              <a:t>설정값</a:t>
            </a:r>
            <a:r>
              <a:rPr lang="en-US" altLang="ko-KR" dirty="0"/>
              <a:t>” target=“</a:t>
            </a:r>
            <a:r>
              <a:rPr lang="ko-KR" altLang="en-US" dirty="0"/>
              <a:t>객체</a:t>
            </a:r>
            <a:r>
              <a:rPr lang="en-US" altLang="ko-KR" dirty="0"/>
              <a:t>” property=“</a:t>
            </a:r>
            <a:r>
              <a:rPr lang="ko-KR" altLang="en-US" dirty="0"/>
              <a:t>값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0785" y="4333310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785" y="4071700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변수를 제거하는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c:remove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63867" y="4448662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c:remove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40785" y="560946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0785" y="534785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예외 처리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c:catch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63867" y="5724817"/>
            <a:ext cx="8836270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c:catch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(if)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c:if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/>
              <a:t>조건 처리 </a:t>
            </a:r>
            <a:r>
              <a:rPr lang="ko-KR" altLang="en-US" dirty="0" err="1"/>
              <a:t>변수명</a:t>
            </a:r>
            <a:r>
              <a:rPr lang="en-US" altLang="ko-KR" dirty="0"/>
              <a:t>” scope=“</a:t>
            </a:r>
            <a:r>
              <a:rPr lang="ko-KR" altLang="en-US" dirty="0"/>
              <a:t>범위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제어문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swich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c:choose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1"/>
            <a:ext cx="8836270" cy="146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c:when</a:t>
            </a:r>
            <a:r>
              <a:rPr lang="en-US" altLang="ko-KR" dirty="0"/>
              <a:t> test=“</a:t>
            </a:r>
            <a:r>
              <a:rPr lang="ko-KR" altLang="en-US" dirty="0"/>
              <a:t>조건</a:t>
            </a:r>
            <a:r>
              <a:rPr lang="en-US" altLang="ko-KR" dirty="0"/>
              <a:t>”&gt;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c:when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c:otherwise</a:t>
            </a:r>
            <a:r>
              <a:rPr lang="en-US" altLang="ko-KR" dirty="0"/>
              <a:t>&gt; </a:t>
            </a:r>
            <a:r>
              <a:rPr lang="ko-KR" altLang="en-US" dirty="0"/>
              <a:t>처리 내용 </a:t>
            </a:r>
            <a:r>
              <a:rPr lang="en-US" altLang="ko-KR" dirty="0"/>
              <a:t>&lt;/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c:choose</a:t>
            </a:r>
            <a:r>
              <a:rPr lang="en-US" altLang="ko-KR" dirty="0"/>
              <a:t>&gt;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40785" y="5139043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785" y="4877433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반복문</a:t>
            </a:r>
            <a:r>
              <a:rPr lang="en-US" altLang="ko-KR" sz="1100" dirty="0">
                <a:latin typeface="+mn-ea"/>
              </a:rPr>
              <a:t>(for)</a:t>
            </a:r>
            <a:r>
              <a:rPr lang="ko-KR" altLang="en-US" sz="1100" dirty="0">
                <a:latin typeface="+mn-ea"/>
              </a:rPr>
              <a:t>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c:forEach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3867" y="5254396"/>
            <a:ext cx="8836270" cy="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items=“</a:t>
            </a:r>
            <a:r>
              <a:rPr lang="ko-KR" altLang="en-US" dirty="0" err="1"/>
              <a:t>객체명</a:t>
            </a:r>
            <a:r>
              <a:rPr lang="en-US" altLang="ko-KR" dirty="0"/>
              <a:t>” begin=“</a:t>
            </a:r>
            <a:r>
              <a:rPr lang="ko-KR" altLang="en-US" dirty="0"/>
              <a:t>시작 인덱스</a:t>
            </a:r>
            <a:r>
              <a:rPr lang="en-US" altLang="ko-KR" dirty="0"/>
              <a:t>” end=“</a:t>
            </a:r>
            <a:r>
              <a:rPr lang="ko-KR" altLang="en-US" dirty="0"/>
              <a:t>끝 인덱스</a:t>
            </a:r>
            <a:r>
              <a:rPr lang="en-US" altLang="ko-KR" dirty="0"/>
              <a:t>” step=“</a:t>
            </a:r>
            <a:r>
              <a:rPr lang="ko-KR" altLang="en-US" dirty="0" err="1"/>
              <a:t>증감식</a:t>
            </a:r>
            <a:r>
              <a:rPr lang="en-US" altLang="ko-KR" dirty="0"/>
              <a:t>” </a:t>
            </a:r>
            <a:r>
              <a:rPr lang="en-US" altLang="ko-KR" dirty="0" err="1"/>
              <a:t>var</a:t>
            </a:r>
            <a:r>
              <a:rPr lang="en-US" altLang="ko-KR" dirty="0"/>
              <a:t>=“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en-US" altLang="ko-KR" dirty="0" err="1"/>
              <a:t>varStatus</a:t>
            </a:r>
            <a:r>
              <a:rPr lang="en-US" altLang="ko-KR" dirty="0"/>
              <a:t>=“</a:t>
            </a:r>
            <a:r>
              <a:rPr lang="ko-KR" altLang="en-US" dirty="0"/>
              <a:t>상태변수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0085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JSTL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40786" y="1643055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786" y="1381445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 이동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c:redirect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3868" y="1740820"/>
            <a:ext cx="8836269" cy="5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c:redirect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=“</a:t>
            </a:r>
            <a:r>
              <a:rPr lang="en-US" altLang="ko-KR" dirty="0" err="1"/>
              <a:t>url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840786" y="2936338"/>
            <a:ext cx="1016132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86" y="2674728"/>
            <a:ext cx="10161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전달 태그 </a:t>
            </a:r>
            <a:r>
              <a:rPr lang="en-US" altLang="ko-KR" sz="1100" dirty="0">
                <a:latin typeface="+mn-ea"/>
              </a:rPr>
              <a:t>: &lt;</a:t>
            </a:r>
            <a:r>
              <a:rPr lang="en-US" altLang="ko-KR" sz="1100" dirty="0" err="1">
                <a:latin typeface="+mn-ea"/>
              </a:rPr>
              <a:t>c:param</a:t>
            </a:r>
            <a:r>
              <a:rPr lang="en-US" altLang="ko-KR" sz="1100" dirty="0">
                <a:latin typeface="+mn-ea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3868" y="3051692"/>
            <a:ext cx="8836270" cy="60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c:param</a:t>
            </a:r>
            <a:r>
              <a:rPr lang="en-US" altLang="ko-KR" dirty="0"/>
              <a:t> name=“</a:t>
            </a:r>
            <a:r>
              <a:rPr lang="ko-KR" altLang="en-US" dirty="0" err="1"/>
              <a:t>파라미터명</a:t>
            </a:r>
            <a:r>
              <a:rPr lang="en-US" altLang="ko-KR" dirty="0"/>
              <a:t>” value=“</a:t>
            </a:r>
            <a:r>
              <a:rPr lang="ko-KR" altLang="en-US" dirty="0"/>
              <a:t>값</a:t>
            </a:r>
            <a:r>
              <a:rPr lang="en-US" altLang="ko-KR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2803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url</a:t>
            </a:r>
            <a:r>
              <a:rPr lang="en-US" altLang="ko-KR" sz="1600" b="1" dirty="0" smtClean="0">
                <a:latin typeface="+mn-ea"/>
              </a:rPr>
              <a:t>-pattern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0697" y="124180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디렉터리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60697" y="1527880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0697" y="156482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디렉터리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8854" y="203179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697" y="3777187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ea"/>
              </a:rPr>
              <a:t>패턴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60697" y="4063260"/>
            <a:ext cx="9972519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0697" y="4100204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확장자</a:t>
            </a:r>
            <a:r>
              <a:rPr lang="ko-KR" altLang="en-US" sz="1200" dirty="0" smtClean="0">
                <a:latin typeface="+mn-ea"/>
              </a:rPr>
              <a:t> 형태로 서버의 해당 컴포넌트를 찾아서 실행하는 구조 입니다</a:t>
            </a:r>
            <a:r>
              <a:rPr lang="en-US" altLang="ko-KR" sz="1200" dirty="0" smtClean="0">
                <a:latin typeface="+mn-ea"/>
              </a:rPr>
              <a:t>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8854" y="4567173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localhost:8181/jsp_21_1_ex1_memberex/hello.do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88854" y="531993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</a:t>
            </a:r>
            <a:r>
              <a:rPr lang="en-US" altLang="ko-KR"/>
              <a:t>://</a:t>
            </a:r>
            <a:r>
              <a:rPr lang="en-US" altLang="ko-KR" smtClean="0"/>
              <a:t>localhost:8181/jsp_21_1_ex1_memberex/world.do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327690" y="4978663"/>
            <a:ext cx="1727200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*.do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17" idx="1"/>
          </p:cNvCxnSpPr>
          <p:nvPr/>
        </p:nvCxnSpPr>
        <p:spPr>
          <a:xfrm>
            <a:off x="7942236" y="4885828"/>
            <a:ext cx="1385454" cy="4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 flipV="1">
            <a:off x="7942236" y="5297318"/>
            <a:ext cx="1385454" cy="34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327689" y="2027431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/Hello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8" idx="3"/>
            <a:endCxn id="22" idx="1"/>
          </p:cNvCxnSpPr>
          <p:nvPr/>
        </p:nvCxnSpPr>
        <p:spPr>
          <a:xfrm flipV="1">
            <a:off x="7942236" y="2346086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88854" y="2784557"/>
            <a:ext cx="68533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</a:t>
            </a:r>
            <a:r>
              <a:rPr lang="en-US" altLang="ko-KR" dirty="0" smtClean="0"/>
              <a:t>localhost:8181/jsp_21_1_ex1_memberex/World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327689" y="2780195"/>
            <a:ext cx="1727201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/World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>
          <a:xfrm flipV="1">
            <a:off x="7942236" y="3098850"/>
            <a:ext cx="1385453" cy="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다양한 요청을 한곳으로 집중시켜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 및 유지보수에 효율성을 극대화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jsp_25_2_ex1_frontex)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05163" y="1842326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440392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303845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236298" y="1842326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6298" y="2440392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36298" y="3038458"/>
            <a:ext cx="2138224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66191" y="242905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0" idx="1"/>
          </p:cNvCxnSpPr>
          <p:nvPr/>
        </p:nvCxnSpPr>
        <p:spPr>
          <a:xfrm>
            <a:off x="2660073" y="206894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60072" y="2671301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660072" y="32598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 flipV="1">
            <a:off x="5439178" y="2659961"/>
            <a:ext cx="1427013" cy="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  <a:endCxn id="15" idx="1"/>
          </p:cNvCxnSpPr>
          <p:nvPr/>
        </p:nvCxnSpPr>
        <p:spPr>
          <a:xfrm>
            <a:off x="5374522" y="2073235"/>
            <a:ext cx="1491669" cy="58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5" idx="1"/>
          </p:cNvCxnSpPr>
          <p:nvPr/>
        </p:nvCxnSpPr>
        <p:spPr>
          <a:xfrm flipV="1">
            <a:off x="5374522" y="2659961"/>
            <a:ext cx="1491669" cy="60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05163" y="422504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05162" y="482311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5162" y="542118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236298" y="4450705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처리하는</a:t>
            </a:r>
            <a:r>
              <a:rPr lang="en-US" altLang="ko-KR" dirty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866191" y="481678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60072" y="505402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6206838" y="5048052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1" idx="1"/>
          </p:cNvCxnSpPr>
          <p:nvPr/>
        </p:nvCxnSpPr>
        <p:spPr>
          <a:xfrm>
            <a:off x="2627743" y="4450705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595415" y="505616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6941575" y="3499391"/>
            <a:ext cx="2538885" cy="2490443"/>
          </a:xfrm>
          <a:prstGeom prst="roundRect">
            <a:avLst>
              <a:gd name="adj" fmla="val 1227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패턴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05163" y="1703521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5162" y="2301587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5162" y="2899653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36298" y="1929178"/>
            <a:ext cx="2905884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66191" y="2295262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60072" y="2532496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206838" y="2526525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2627743" y="1929178"/>
            <a:ext cx="608555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595415" y="2534641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클라이언트로부터 받은 요청들에 대해서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서블릿이</a:t>
            </a:r>
            <a:r>
              <a:rPr lang="ko-KR" altLang="en-US" sz="1100" dirty="0" smtClean="0">
                <a:latin typeface="+mn-ea"/>
              </a:rPr>
              <a:t> 작업을 직접 처리 하지 않고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클래스가 처리하도록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jsp_25_3_ex1_commex)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5162" y="4043788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05161" y="4641854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05161" y="5239920"/>
            <a:ext cx="1690255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236296" y="4269445"/>
            <a:ext cx="3413885" cy="11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요청을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처리하지 않는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982200" y="4635529"/>
            <a:ext cx="1539941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660071" y="4872763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339642" y="4859490"/>
            <a:ext cx="576225" cy="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1"/>
          </p:cNvCxnSpPr>
          <p:nvPr/>
        </p:nvCxnSpPr>
        <p:spPr>
          <a:xfrm>
            <a:off x="2627742" y="4269445"/>
            <a:ext cx="608554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95414" y="4874908"/>
            <a:ext cx="640882" cy="59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32257" y="4038536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1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132257" y="4643999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2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132257" y="5249462"/>
            <a:ext cx="2141052" cy="46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</a:t>
            </a:r>
            <a:r>
              <a:rPr lang="en-US" altLang="ko-KR" dirty="0" smtClean="0"/>
              <a:t>3 </a:t>
            </a:r>
            <a:r>
              <a:rPr lang="ko-KR" altLang="en-US" dirty="0" smtClean="0"/>
              <a:t>처리 클래스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6650181" y="4874908"/>
            <a:ext cx="48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3"/>
            <a:endCxn id="26" idx="1"/>
          </p:cNvCxnSpPr>
          <p:nvPr/>
        </p:nvCxnSpPr>
        <p:spPr>
          <a:xfrm flipV="1">
            <a:off x="6650181" y="4269445"/>
            <a:ext cx="482076" cy="5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9" idx="3"/>
            <a:endCxn id="29" idx="1"/>
          </p:cNvCxnSpPr>
          <p:nvPr/>
        </p:nvCxnSpPr>
        <p:spPr>
          <a:xfrm>
            <a:off x="6650181" y="4866439"/>
            <a:ext cx="482076" cy="6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19420" y="3559160"/>
            <a:ext cx="116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+mn-ea"/>
              </a:rPr>
              <a:t>interface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latin typeface="+mn-ea"/>
              </a:rPr>
              <a:t>RequestDispatcher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6367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RequestDispatcher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922776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00906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3398979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서블릿</a:t>
            </a:r>
            <a:r>
              <a:rPr lang="ko-KR" altLang="en-US" sz="1100" dirty="0" smtClean="0">
                <a:latin typeface="+mn-ea"/>
              </a:rPr>
              <a:t> 또는 </a:t>
            </a:r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에서 요청을 받은 후 다른 </a:t>
            </a:r>
            <a:r>
              <a:rPr lang="ko-KR" altLang="en-US" sz="1100" dirty="0" err="1" smtClean="0">
                <a:latin typeface="+mn-ea"/>
              </a:rPr>
              <a:t>콤포넌트로</a:t>
            </a:r>
            <a:r>
              <a:rPr lang="ko-KR" altLang="en-US" sz="1100" dirty="0" smtClean="0">
                <a:latin typeface="+mn-ea"/>
              </a:rPr>
              <a:t> 요청을 위임 할 수 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그리고 이러한 위임 방법에는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개의 클래스를 이용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하나는 </a:t>
            </a:r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이고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또하나는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err="1" smtClean="0">
                <a:latin typeface="+mn-ea"/>
              </a:rPr>
              <a:t>HttpServletResponse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ko-KR" altLang="en-US" sz="1100" dirty="0" smtClean="0">
                <a:latin typeface="+mn-ea"/>
              </a:rPr>
              <a:t>클래스의 경우 요청 받은 요청객체</a:t>
            </a:r>
            <a:r>
              <a:rPr lang="en-US" altLang="ko-KR" sz="1100" dirty="0" smtClean="0">
                <a:latin typeface="+mn-ea"/>
              </a:rPr>
              <a:t>(request)</a:t>
            </a:r>
            <a:r>
              <a:rPr lang="ko-KR" altLang="en-US" sz="1100" dirty="0" smtClean="0">
                <a:latin typeface="+mn-ea"/>
              </a:rPr>
              <a:t>를 위임하는 </a:t>
            </a:r>
            <a:r>
              <a:rPr lang="ko-KR" altLang="en-US" sz="1100" dirty="0" err="1" smtClean="0">
                <a:latin typeface="+mn-ea"/>
              </a:rPr>
              <a:t>컴표넌트에</a:t>
            </a:r>
            <a:r>
              <a:rPr lang="ko-KR" altLang="en-US" sz="1100" dirty="0" smtClean="0">
                <a:latin typeface="+mn-ea"/>
              </a:rPr>
              <a:t> 동일하게 전달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jsp_26_1_ex1_forwardingex)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992944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517306" y="3398978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8" idx="3"/>
            <a:endCxn id="28" idx="1"/>
          </p:cNvCxnSpPr>
          <p:nvPr/>
        </p:nvCxnSpPr>
        <p:spPr>
          <a:xfrm flipV="1">
            <a:off x="3352800" y="4027052"/>
            <a:ext cx="1640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9" idx="1"/>
          </p:cNvCxnSpPr>
          <p:nvPr/>
        </p:nvCxnSpPr>
        <p:spPr>
          <a:xfrm>
            <a:off x="7043415" y="4027052"/>
            <a:ext cx="1473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08394" y="3572275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45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HttpServletResponse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클래스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212870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</a:rPr>
              <a:t>HttpServletResponse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클래스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241477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4329" y="2925736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2329" y="289098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클래스와 동일하게 요청을 위임하는 클래스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err="1" smtClean="0">
                <a:latin typeface="+mn-ea"/>
              </a:rPr>
              <a:t>RequestDispatcher</a:t>
            </a:r>
            <a:r>
              <a:rPr lang="en-US" altLang="ko-KR" sz="1100" dirty="0" smtClean="0">
                <a:latin typeface="+mn-ea"/>
              </a:rPr>
              <a:t>  </a:t>
            </a:r>
            <a:r>
              <a:rPr lang="ko-KR" altLang="en-US" sz="1100" dirty="0" smtClean="0">
                <a:latin typeface="+mn-ea"/>
              </a:rPr>
              <a:t>클래스와 차이점은 요청 받은 요청객체를 위임 받은 컴포넌트에 전달 하는 것이 아닌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새로운 요청객체를 생성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jsp_26_2_ex1_forwardingex)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18179" y="289098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요청받은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02328" y="4945820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위임받은</a:t>
            </a:r>
            <a:endParaRPr lang="en-US" altLang="ko-KR" dirty="0"/>
          </a:p>
          <a:p>
            <a:pPr algn="ctr"/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352800" y="3380514"/>
            <a:ext cx="26653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33629" y="306427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 위임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352800" y="3639134"/>
            <a:ext cx="266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3402" y="3685463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95055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69309" y="4147128"/>
            <a:ext cx="0" cy="7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09008" y="4346154"/>
            <a:ext cx="12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(response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425" y="4338348"/>
            <a:ext cx="1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(request </a:t>
            </a:r>
            <a:r>
              <a:rPr lang="ko-KR" altLang="en-US" sz="1200" dirty="0" smtClean="0">
                <a:latin typeface="+mn-ea"/>
              </a:rPr>
              <a:t>객체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9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1108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패턴은 디자인 패턴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패턴이란</a:t>
            </a:r>
            <a:r>
              <a:rPr lang="en-US" altLang="ko-KR" dirty="0"/>
              <a:t>, main </a:t>
            </a:r>
            <a:r>
              <a:rPr lang="ko-KR" altLang="en-US" dirty="0"/>
              <a:t>안에서 다 할 수 있는 것들을 여러 가지 형태로 나눠서 구현한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</a:t>
            </a: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</a:t>
            </a:r>
            <a:r>
              <a:rPr lang="en-US" altLang="ko-KR" dirty="0"/>
              <a:t>, MVC </a:t>
            </a:r>
            <a:r>
              <a:rPr lang="ko-KR" altLang="en-US" dirty="0"/>
              <a:t>패턴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MVC </a:t>
            </a:r>
            <a:r>
              <a:rPr lang="ko-KR" altLang="en-US" dirty="0"/>
              <a:t>패턴은 소스를 </a:t>
            </a:r>
            <a:r>
              <a:rPr lang="en-US" altLang="ko-KR" dirty="0"/>
              <a:t>Model </a:t>
            </a:r>
            <a:r>
              <a:rPr lang="ko-KR" altLang="en-US" dirty="0"/>
              <a:t>파트</a:t>
            </a:r>
            <a:r>
              <a:rPr lang="en-US" altLang="ko-KR" dirty="0"/>
              <a:t>, View </a:t>
            </a:r>
            <a:r>
              <a:rPr lang="ko-KR" altLang="en-US" dirty="0"/>
              <a:t>파트</a:t>
            </a:r>
            <a:r>
              <a:rPr lang="en-US" altLang="ko-KR" dirty="0"/>
              <a:t>, Control </a:t>
            </a:r>
            <a:r>
              <a:rPr lang="ko-KR" altLang="en-US" dirty="0"/>
              <a:t>파트로 나눈 디자인 패턴으로써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개발할 때 다소 번거로울 수 있으나 유지보수에서 용이합니다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0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2B67-37DA-4603-8568-0F4C2ACD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" y="2468727"/>
            <a:ext cx="7555230" cy="36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47E24-E312-4EA2-99DE-D5D6D0426152}"/>
              </a:ext>
            </a:extLst>
          </p:cNvPr>
          <p:cNvSpPr txBox="1"/>
          <p:nvPr/>
        </p:nvSpPr>
        <p:spPr>
          <a:xfrm>
            <a:off x="845820" y="1341452"/>
            <a:ext cx="809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</a:t>
            </a:r>
            <a:r>
              <a:rPr lang="en-US" altLang="ko-KR" dirty="0" smtClean="0"/>
              <a:t>DTO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JSP : DAO </a:t>
            </a:r>
            <a:r>
              <a:rPr lang="ko-KR" altLang="en-US" dirty="0"/>
              <a:t>통해 읽은 데이터를 출력하거나 사용자에게 받은 데이터를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소규모 프로젝트에 적합하나 대규모 프로젝트에서는 유지보수가 힘듭니다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 </a:t>
            </a:r>
            <a:r>
              <a:rPr lang="ko-KR" altLang="en-US" dirty="0"/>
              <a:t>파일 하나가 엄청 커져서 유지보수가 힘들어 질 수 있습니다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684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982F3-4DFB-42F3-AE77-E2CAE0E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89" y="1885763"/>
            <a:ext cx="5556368" cy="4873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9E9A52-6DF5-422C-ADE9-5A41ECF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3211571" cy="5754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서버 더블클릭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232532" y="4034989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186" y="2342357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23152" y="344961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9DF9-3E27-401D-90AB-86D341BA762B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695" y="3537876"/>
            <a:ext cx="29161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 Locations</a:t>
            </a:r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화면처럼 맞춰야 함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 해도 되지만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환경이 조금 달라짐</a:t>
            </a:r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mvc2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5106C-BA94-493C-8D9F-1D6944A1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22" y="2754631"/>
            <a:ext cx="6338818" cy="32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B339F-9955-4867-AB06-BBE2021B3B08}"/>
              </a:ext>
            </a:extLst>
          </p:cNvPr>
          <p:cNvSpPr txBox="1"/>
          <p:nvPr/>
        </p:nvSpPr>
        <p:spPr>
          <a:xfrm>
            <a:off x="845820" y="1341452"/>
            <a:ext cx="11183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: Class (DAO, DVO)</a:t>
            </a:r>
          </a:p>
          <a:p>
            <a:r>
              <a:rPr lang="en-US" altLang="ko-KR" dirty="0"/>
              <a:t>Control : Servlet, Model</a:t>
            </a:r>
            <a:r>
              <a:rPr lang="ko-KR" altLang="en-US" dirty="0"/>
              <a:t>에서 데이터 읽고 쓰는 걸 </a:t>
            </a:r>
            <a:r>
              <a:rPr lang="en-US" altLang="ko-KR" dirty="0"/>
              <a:t>View(JSP)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View : JSP, Control </a:t>
            </a:r>
            <a:r>
              <a:rPr lang="ko-KR" altLang="en-US" dirty="0"/>
              <a:t>파트에서 받은 데이터를 화면에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대규모 프로젝트에 적합합니다</a:t>
            </a:r>
            <a:r>
              <a:rPr lang="en-US" altLang="ko-KR" dirty="0"/>
              <a:t>. </a:t>
            </a:r>
            <a:r>
              <a:rPr lang="ko-KR" altLang="en-US" dirty="0"/>
              <a:t>소규모 프로젝트에서는 오히려 유지보수 및 개발이 번거로울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(JSP</a:t>
            </a:r>
            <a:r>
              <a:rPr lang="ko-KR" altLang="en-US" dirty="0"/>
              <a:t> 하나로 될 </a:t>
            </a:r>
            <a:r>
              <a:rPr lang="ko-KR" altLang="en-US" dirty="0" err="1"/>
              <a:t>껄</a:t>
            </a:r>
            <a:r>
              <a:rPr lang="ko-KR" altLang="en-US" dirty="0"/>
              <a:t> 굳이 </a:t>
            </a:r>
            <a:r>
              <a:rPr lang="ko-KR" altLang="en-US" dirty="0" err="1"/>
              <a:t>나눠놓게</a:t>
            </a:r>
            <a:r>
              <a:rPr lang="ko-KR" altLang="en-US" dirty="0"/>
              <a:t> 되므로</a:t>
            </a:r>
            <a:r>
              <a:rPr lang="en-US" altLang="ko-KR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1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0972" y="3775226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0972" y="4061299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7165" y="4842302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MVC</a:t>
            </a:r>
            <a:r>
              <a:rPr lang="ko-KR" altLang="en-US" sz="1100" dirty="0" smtClean="0">
                <a:latin typeface="+mn-ea"/>
              </a:rPr>
              <a:t>란 </a:t>
            </a:r>
            <a:r>
              <a:rPr lang="en-US" altLang="ko-KR" sz="1100" dirty="0" smtClean="0">
                <a:latin typeface="+mn-ea"/>
              </a:rPr>
              <a:t>Model, View, Controller</a:t>
            </a:r>
            <a:r>
              <a:rPr lang="ko-KR" altLang="en-US" sz="1100" dirty="0" smtClean="0">
                <a:latin typeface="+mn-ea"/>
              </a:rPr>
              <a:t>를 뜻하는 용어로 개발 형태의 일종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은 데이터베이스와의 관계</a:t>
            </a:r>
            <a:r>
              <a:rPr lang="ko-KR" altLang="en-US" sz="1100" dirty="0">
                <a:latin typeface="+mn-ea"/>
              </a:rPr>
              <a:t>를</a:t>
            </a:r>
            <a:r>
              <a:rPr lang="ko-KR" altLang="en-US" sz="1100" dirty="0" smtClean="0">
                <a:latin typeface="+mn-ea"/>
              </a:rPr>
              <a:t> 담당합니다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클라이언트의 요청에서 필요한 자료를 데이터베이스로부터 추출하거나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수정하여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로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는 사용자한테 보여지는 </a:t>
            </a:r>
            <a:r>
              <a:rPr lang="en-US" altLang="ko-KR" sz="1100" dirty="0" smtClean="0">
                <a:latin typeface="+mn-ea"/>
              </a:rPr>
              <a:t>UI 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주로 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파일로 작성 하며</a:t>
            </a:r>
            <a:r>
              <a:rPr lang="en-US" altLang="ko-KR" sz="1100" dirty="0" smtClean="0">
                <a:latin typeface="+mn-ea"/>
              </a:rPr>
              <a:t>, Controller</a:t>
            </a:r>
            <a:r>
              <a:rPr lang="ko-KR" altLang="en-US" sz="1100" dirty="0" smtClean="0">
                <a:latin typeface="+mn-ea"/>
              </a:rPr>
              <a:t>에서 어떤 </a:t>
            </a:r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err="1" smtClean="0">
                <a:latin typeface="+mn-ea"/>
              </a:rPr>
              <a:t>컴폰넌트를</a:t>
            </a:r>
            <a:r>
              <a:rPr lang="ko-KR" altLang="en-US" sz="1100" dirty="0" smtClean="0">
                <a:latin typeface="+mn-ea"/>
              </a:rPr>
              <a:t> 보여줄지 결정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는 클라이언트의 요청을 받고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적절한 </a:t>
            </a:r>
            <a:r>
              <a:rPr lang="en-US" altLang="ko-KR" sz="1100" dirty="0" smtClean="0">
                <a:latin typeface="+mn-ea"/>
              </a:rPr>
              <a:t>Model</a:t>
            </a:r>
            <a:r>
              <a:rPr lang="ko-KR" altLang="en-US" sz="1100" dirty="0" smtClean="0">
                <a:latin typeface="+mn-ea"/>
              </a:rPr>
              <a:t>에 지시를 내리며</a:t>
            </a:r>
            <a:r>
              <a:rPr lang="en-US" altLang="ko-KR" sz="1100" dirty="0" smtClean="0">
                <a:latin typeface="+mn-ea"/>
              </a:rPr>
              <a:t>, Model</a:t>
            </a:r>
            <a:r>
              <a:rPr lang="ko-KR" altLang="en-US" sz="1100" dirty="0" smtClean="0">
                <a:latin typeface="+mn-ea"/>
              </a:rPr>
              <a:t>에서 전달된 데이터를 적절한  </a:t>
            </a:r>
            <a:r>
              <a:rPr lang="en-US" altLang="ko-KR" sz="1100" dirty="0" smtClean="0">
                <a:latin typeface="+mn-ea"/>
              </a:rPr>
              <a:t>View</a:t>
            </a:r>
            <a:r>
              <a:rPr lang="ko-KR" altLang="en-US" sz="1100" dirty="0" smtClean="0">
                <a:latin typeface="+mn-ea"/>
              </a:rPr>
              <a:t>에 전달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이렇게 작업을 분할하면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추후 유지보수에 좋습니다</a:t>
            </a:r>
            <a:r>
              <a:rPr lang="en-US" altLang="ko-KR" sz="1100" dirty="0" smtClean="0">
                <a:latin typeface="+mn-ea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33598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670031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47636" y="5387251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584069" y="5387251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6464" y="4842301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720502" y="5387249"/>
            <a:ext cx="1085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720502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584069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447636" y="5636635"/>
            <a:ext cx="108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180" y="4070731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같이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3598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 + 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30" y="4565554"/>
            <a:ext cx="2050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62054" y="245054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557692" y="2013369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773607" y="2995498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592032" y="2359772"/>
            <a:ext cx="1711208" cy="5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4" idx="3"/>
            <a:endCxn id="31" idx="2"/>
          </p:cNvCxnSpPr>
          <p:nvPr/>
        </p:nvCxnSpPr>
        <p:spPr>
          <a:xfrm flipV="1">
            <a:off x="3303240" y="2405412"/>
            <a:ext cx="1254452" cy="25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2" idx="7"/>
          </p:cNvCxnSpPr>
          <p:nvPr/>
        </p:nvCxnSpPr>
        <p:spPr>
          <a:xfrm flipH="1">
            <a:off x="4442865" y="2750038"/>
            <a:ext cx="335323" cy="36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341777" y="2556519"/>
            <a:ext cx="320277" cy="13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5278260" y="2653949"/>
            <a:ext cx="326595" cy="1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3240" y="2796250"/>
            <a:ext cx="500072" cy="3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893260" y="2497883"/>
            <a:ext cx="784085" cy="784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81479" y="2785430"/>
            <a:ext cx="429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6463809" y="2915286"/>
            <a:ext cx="44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MVC</a:t>
            </a:r>
            <a:r>
              <a:rPr lang="ko-KR" altLang="en-US" sz="1600" b="1" dirty="0">
                <a:latin typeface="+mn-ea"/>
              </a:rPr>
              <a:t>패턴의 이해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54539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0972" y="1159103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Model2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70972" y="1402148"/>
            <a:ext cx="1027732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9971" y="3298205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웹브라우저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16403" y="4566247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7" idx="3"/>
          </p:cNvCxnSpPr>
          <p:nvPr/>
        </p:nvCxnSpPr>
        <p:spPr>
          <a:xfrm flipV="1">
            <a:off x="2430442" y="2786454"/>
            <a:ext cx="1084674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2" idx="1"/>
          </p:cNvCxnSpPr>
          <p:nvPr/>
        </p:nvCxnSpPr>
        <p:spPr>
          <a:xfrm>
            <a:off x="5564300" y="2455072"/>
            <a:ext cx="1109575" cy="14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56842" y="3298204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DataBase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708697" y="3843152"/>
            <a:ext cx="7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9708697" y="4092538"/>
            <a:ext cx="748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5565587" y="2750577"/>
            <a:ext cx="1108288" cy="146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180" y="1411580"/>
            <a:ext cx="9972519" cy="28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MVC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Model, View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그리고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모두 모듈화 되어 있는 형태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6402" y="5872651"/>
            <a:ext cx="2050473" cy="2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View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2836" y="4624349"/>
            <a:ext cx="305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16403" y="1986783"/>
            <a:ext cx="2050471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16402" y="1710040"/>
            <a:ext cx="205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Controller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18" idx="0"/>
          </p:cNvCxnSpPr>
          <p:nvPr/>
        </p:nvCxnSpPr>
        <p:spPr>
          <a:xfrm>
            <a:off x="4541639" y="3242930"/>
            <a:ext cx="0" cy="132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324511" y="3298203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673875" y="3298202"/>
            <a:ext cx="1382899" cy="125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267852" y="4926100"/>
            <a:ext cx="5497051" cy="1153874"/>
          </a:xfrm>
          <a:prstGeom prst="roundRect">
            <a:avLst>
              <a:gd name="adj" fmla="val 1293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5818909" y="986208"/>
            <a:ext cx="6373091" cy="4878532"/>
          </a:xfrm>
          <a:prstGeom prst="roundRect">
            <a:avLst>
              <a:gd name="adj" fmla="val 4929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전체적인 </a:t>
            </a:r>
            <a:r>
              <a:rPr lang="ko-KR" altLang="en-US" sz="1600" b="1" dirty="0">
                <a:latin typeface="+mn-ea"/>
              </a:rPr>
              <a:t>컴포넌트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61622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7502" y="3167173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008" y="2889659"/>
            <a:ext cx="1541785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71826" y="2889659"/>
            <a:ext cx="1859040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FrontController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4269" y="174738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74269" y="2199207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174269" y="2651030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74269" y="3102853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74269" y="3554676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4269" y="4758274"/>
            <a:ext cx="2050471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85103" y="4006499"/>
            <a:ext cx="4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72511" y="2888964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011351" y="2888963"/>
            <a:ext cx="972832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15" idx="1"/>
          </p:cNvCxnSpPr>
          <p:nvPr/>
        </p:nvCxnSpPr>
        <p:spPr>
          <a:xfrm>
            <a:off x="2218793" y="3424988"/>
            <a:ext cx="953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8224740" y="1950204"/>
            <a:ext cx="953033" cy="14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>
            <a:off x="10145343" y="3424293"/>
            <a:ext cx="866008" cy="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24" idx="1"/>
          </p:cNvCxnSpPr>
          <p:nvPr/>
        </p:nvCxnSpPr>
        <p:spPr>
          <a:xfrm>
            <a:off x="8224740" y="2402027"/>
            <a:ext cx="947771" cy="102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4" idx="1"/>
          </p:cNvCxnSpPr>
          <p:nvPr/>
        </p:nvCxnSpPr>
        <p:spPr>
          <a:xfrm>
            <a:off x="8224740" y="2853850"/>
            <a:ext cx="947771" cy="57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9" idx="3"/>
            <a:endCxn id="24" idx="1"/>
          </p:cNvCxnSpPr>
          <p:nvPr/>
        </p:nvCxnSpPr>
        <p:spPr>
          <a:xfrm>
            <a:off x="8224740" y="3305673"/>
            <a:ext cx="947771" cy="11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3"/>
            <a:endCxn id="24" idx="1"/>
          </p:cNvCxnSpPr>
          <p:nvPr/>
        </p:nvCxnSpPr>
        <p:spPr>
          <a:xfrm flipV="1">
            <a:off x="8224740" y="3424293"/>
            <a:ext cx="947771" cy="33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24" idx="1"/>
          </p:cNvCxnSpPr>
          <p:nvPr/>
        </p:nvCxnSpPr>
        <p:spPr>
          <a:xfrm flipV="1">
            <a:off x="8224740" y="3424293"/>
            <a:ext cx="947771" cy="15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1"/>
          </p:cNvCxnSpPr>
          <p:nvPr/>
        </p:nvCxnSpPr>
        <p:spPr>
          <a:xfrm flipV="1">
            <a:off x="5030866" y="1950204"/>
            <a:ext cx="1143403" cy="147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5" idx="3"/>
            <a:endCxn id="17" idx="1"/>
          </p:cNvCxnSpPr>
          <p:nvPr/>
        </p:nvCxnSpPr>
        <p:spPr>
          <a:xfrm flipV="1">
            <a:off x="5030866" y="2402027"/>
            <a:ext cx="1143403" cy="10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5" idx="3"/>
            <a:endCxn id="18" idx="1"/>
          </p:cNvCxnSpPr>
          <p:nvPr/>
        </p:nvCxnSpPr>
        <p:spPr>
          <a:xfrm flipV="1">
            <a:off x="5030866" y="2853850"/>
            <a:ext cx="1143403" cy="57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5" idx="3"/>
          </p:cNvCxnSpPr>
          <p:nvPr/>
        </p:nvCxnSpPr>
        <p:spPr>
          <a:xfrm flipV="1">
            <a:off x="5030866" y="3279766"/>
            <a:ext cx="1138141" cy="14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5" idx="3"/>
            <a:endCxn id="20" idx="1"/>
          </p:cNvCxnSpPr>
          <p:nvPr/>
        </p:nvCxnSpPr>
        <p:spPr>
          <a:xfrm>
            <a:off x="5030866" y="3424988"/>
            <a:ext cx="1143403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2" idx="1"/>
          </p:cNvCxnSpPr>
          <p:nvPr/>
        </p:nvCxnSpPr>
        <p:spPr>
          <a:xfrm>
            <a:off x="5030866" y="3424988"/>
            <a:ext cx="1143403" cy="15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81191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666779" y="5254345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2843131" y="5254344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495160" y="5254343"/>
            <a:ext cx="1132286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84653" y="5337561"/>
            <a:ext cx="53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 . .</a:t>
            </a:r>
          </a:p>
        </p:txBody>
      </p:sp>
      <p:cxnSp>
        <p:nvCxnSpPr>
          <p:cNvPr id="68" name="직선 화살표 연결선 67"/>
          <p:cNvCxnSpPr>
            <a:stCxn id="15" idx="2"/>
            <a:endCxn id="63" idx="0"/>
          </p:cNvCxnSpPr>
          <p:nvPr/>
        </p:nvCxnSpPr>
        <p:spPr>
          <a:xfrm flipH="1">
            <a:off x="1047334" y="3960316"/>
            <a:ext cx="3054012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5" idx="2"/>
            <a:endCxn id="64" idx="0"/>
          </p:cNvCxnSpPr>
          <p:nvPr/>
        </p:nvCxnSpPr>
        <p:spPr>
          <a:xfrm flipH="1">
            <a:off x="2232922" y="3960316"/>
            <a:ext cx="1868424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5" idx="2"/>
            <a:endCxn id="65" idx="0"/>
          </p:cNvCxnSpPr>
          <p:nvPr/>
        </p:nvCxnSpPr>
        <p:spPr>
          <a:xfrm flipH="1">
            <a:off x="3409274" y="3960316"/>
            <a:ext cx="692072" cy="129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5" idx="2"/>
            <a:endCxn id="66" idx="0"/>
          </p:cNvCxnSpPr>
          <p:nvPr/>
        </p:nvCxnSpPr>
        <p:spPr>
          <a:xfrm>
            <a:off x="4101346" y="3960316"/>
            <a:ext cx="959957" cy="129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7455" y="4591416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35855" y="4591418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92609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33690" y="4591417"/>
            <a:ext cx="6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5" name="아래쪽 화살표 84"/>
          <p:cNvSpPr/>
          <p:nvPr/>
        </p:nvSpPr>
        <p:spPr>
          <a:xfrm>
            <a:off x="5421745" y="1544156"/>
            <a:ext cx="323273" cy="85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15917" y="1267156"/>
            <a:ext cx="133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로직</a:t>
            </a:r>
            <a:r>
              <a:rPr lang="ko-KR" altLang="en-US" sz="1200" dirty="0" smtClean="0">
                <a:latin typeface="+mn-ea"/>
              </a:rPr>
              <a:t> 실행 지시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496007" y="55030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로직</a:t>
            </a:r>
            <a:r>
              <a:rPr lang="ko-KR" altLang="en-US" sz="1200" b="1" dirty="0" smtClean="0">
                <a:latin typeface="+mn-ea"/>
              </a:rPr>
              <a:t> 실행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06930" y="5740937"/>
            <a:ext cx="101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화면 </a:t>
            </a:r>
            <a:r>
              <a:rPr lang="en-US" altLang="ko-KR" sz="1200" b="1" dirty="0" smtClean="0">
                <a:latin typeface="+mn-ea"/>
              </a:rPr>
              <a:t>UI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0230648" y="2441628"/>
            <a:ext cx="695397" cy="35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DataBase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생성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(Oracle)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85" y="1662011"/>
            <a:ext cx="4937829" cy="2061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87" y="1686932"/>
            <a:ext cx="2324100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649320"/>
            <a:ext cx="2314575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0" y="4655081"/>
            <a:ext cx="5604794" cy="48805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56138" y="4574933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6139" y="4310908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0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6" y="1226417"/>
            <a:ext cx="10288436" cy="3172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5" y="2507873"/>
            <a:ext cx="3804882" cy="26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72" y="3253481"/>
            <a:ext cx="3922520" cy="1949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90" y="2560984"/>
            <a:ext cx="928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의 시퀀스처럼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부터 순차적으로 증가할 수 있는 값을 저장하는 테이블 추가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이 테이블에 데이터가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있으면 시퀀스가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개 있는 것이다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ko-KR" altLang="en-US" sz="1400" dirty="0" smtClean="0">
                <a:latin typeface="+mn-ea"/>
              </a:rPr>
              <a:t>예</a:t>
            </a:r>
            <a:r>
              <a:rPr lang="en-US" altLang="ko-KR" sz="1400" dirty="0" smtClean="0">
                <a:latin typeface="+mn-ea"/>
              </a:rPr>
              <a:t>) </a:t>
            </a:r>
          </a:p>
          <a:p>
            <a:r>
              <a:rPr lang="en-US" altLang="ko-KR" sz="1400" dirty="0" smtClean="0">
                <a:latin typeface="+mn-ea"/>
              </a:rPr>
              <a:t>Name               </a:t>
            </a:r>
            <a:r>
              <a:rPr lang="en-US" altLang="ko-KR" sz="1400" dirty="0" err="1" smtClean="0">
                <a:latin typeface="+mn-ea"/>
              </a:rPr>
              <a:t>Currval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           1</a:t>
            </a:r>
          </a:p>
          <a:p>
            <a:r>
              <a:rPr lang="en-US" altLang="ko-KR" sz="1400" dirty="0" smtClean="0">
                <a:latin typeface="+mn-ea"/>
              </a:rPr>
              <a:t>Test                    2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7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859159"/>
            <a:ext cx="928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실제 시퀀스를 추가하는 것처럼 동작하게 하기 위한 프로시저 추가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3249499"/>
            <a:ext cx="5173742" cy="2169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74" y="3978441"/>
            <a:ext cx="5777089" cy="903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21562" y="3572270"/>
            <a:ext cx="4909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Mvc_board</a:t>
            </a:r>
            <a:r>
              <a:rPr lang="ko-KR" altLang="en-US" sz="1400" dirty="0" smtClean="0">
                <a:latin typeface="+mn-ea"/>
              </a:rPr>
              <a:t>라는 이름의 프로시저를 추가한 것과 같은 효과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9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2" y="2907377"/>
            <a:ext cx="5270771" cy="22734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05" y="2966468"/>
            <a:ext cx="6337626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DataBase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en-US" altLang="ko-KR" sz="1600" b="1" dirty="0" err="1" smtClean="0">
                <a:latin typeface="+mn-ea"/>
              </a:rPr>
              <a:t>Mysql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6789" y="3531321"/>
            <a:ext cx="928760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790" y="3267296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790" y="1187980"/>
            <a:ext cx="9287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MySQL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sequenc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없으므로 이와 유사한 동작을 하게 하기 위한 테이블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프로시저 추가 및 함수 추가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90" y="2093845"/>
            <a:ext cx="928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nextval</a:t>
            </a:r>
            <a:r>
              <a:rPr lang="ko-KR" altLang="en-US" sz="1400" dirty="0" smtClean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ko-KR" altLang="en-US" sz="1400" dirty="0" smtClean="0">
                <a:latin typeface="+mn-ea"/>
              </a:rPr>
              <a:t>을 호출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Oracle</a:t>
            </a:r>
            <a:r>
              <a:rPr lang="ko-KR" altLang="en-US" sz="1400" dirty="0" smtClean="0">
                <a:latin typeface="+mn-ea"/>
              </a:rPr>
              <a:t>과 차이점은 오라클이었다면 </a:t>
            </a:r>
            <a:r>
              <a:rPr lang="en-US" altLang="ko-KR" sz="1400" dirty="0" err="1" smtClean="0">
                <a:latin typeface="+mn-ea"/>
              </a:rPr>
              <a:t>mvc_board.nextval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 err="1" smtClean="0">
                <a:latin typeface="+mn-ea"/>
              </a:rPr>
              <a:t>mvc_board.currval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과 같이 호출하지만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Mysql</a:t>
            </a:r>
            <a:r>
              <a:rPr lang="ko-KR" altLang="en-US" sz="1400" dirty="0" smtClean="0">
                <a:latin typeface="+mn-ea"/>
              </a:rPr>
              <a:t>은 함수를 만든 것이므로 </a:t>
            </a:r>
            <a:r>
              <a:rPr lang="en-US" altLang="ko-KR" sz="1400" dirty="0" err="1" smtClean="0">
                <a:latin typeface="+mn-ea"/>
              </a:rPr>
              <a:t>nextval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’), </a:t>
            </a:r>
            <a:r>
              <a:rPr lang="en-US" altLang="ko-KR" sz="1400" dirty="0" err="1" smtClean="0">
                <a:latin typeface="+mn-ea"/>
              </a:rPr>
              <a:t>currval</a:t>
            </a:r>
            <a:r>
              <a:rPr lang="en-US" altLang="ko-KR" sz="1400" dirty="0" smtClean="0">
                <a:latin typeface="+mn-ea"/>
              </a:rPr>
              <a:t>(‘</a:t>
            </a:r>
            <a:r>
              <a:rPr lang="en-US" altLang="ko-KR" sz="1400" dirty="0" err="1" smtClean="0">
                <a:latin typeface="+mn-ea"/>
              </a:rPr>
              <a:t>mvc_board</a:t>
            </a:r>
            <a:r>
              <a:rPr lang="en-US" altLang="ko-KR" sz="1400" dirty="0" smtClean="0">
                <a:latin typeface="+mn-ea"/>
              </a:rPr>
              <a:t>’)</a:t>
            </a:r>
            <a:r>
              <a:rPr lang="ko-KR" altLang="en-US" sz="1400" dirty="0" smtClean="0">
                <a:latin typeface="+mn-ea"/>
              </a:rPr>
              <a:t>와 같다는 것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1" y="3703770"/>
            <a:ext cx="11344430" cy="9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53D9CD-E9BE-42B8-ACE2-B1327C8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40" y="3233633"/>
            <a:ext cx="6003346" cy="697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FA4A-4935-4564-A8E5-8C1DBFD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1957788"/>
            <a:ext cx="5443173" cy="97527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7060" y="2445423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서버 구동 확인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(http://localhost:8181/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98854" y="3268065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5361B-4B51-433C-B6C9-F6EDFE36BEF0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8A3C-4320-47EE-82B0-12BC88760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" y="3589935"/>
            <a:ext cx="5056381" cy="2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1" y="2091624"/>
            <a:ext cx="7328740" cy="4345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FrontController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요청을 받는 역할을 하는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를 만들어 봅니다</a:t>
            </a:r>
            <a:r>
              <a:rPr lang="en-US" altLang="ko-KR" sz="1100" dirty="0" smtClean="0">
                <a:latin typeface="+mn-ea"/>
              </a:rPr>
              <a:t>.(</a:t>
            </a:r>
            <a:r>
              <a:rPr lang="en-US" altLang="ko-KR" sz="1100" dirty="0" err="1" smtClean="0">
                <a:latin typeface="+mn-ea"/>
              </a:rPr>
              <a:t>BFrontController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ko-KR" altLang="en-US" sz="1100" dirty="0" smtClean="0">
                <a:latin typeface="+mn-ea"/>
              </a:rPr>
              <a:t>전체적인 예제는 </a:t>
            </a:r>
            <a:r>
              <a:rPr lang="en-US" altLang="ko-KR" sz="1100" dirty="0" smtClean="0">
                <a:latin typeface="+mn-ea"/>
              </a:rPr>
              <a:t>jsp_27_1_ex1_mvcboardex </a:t>
            </a:r>
            <a:r>
              <a:rPr lang="ko-KR" altLang="en-US" sz="1100" dirty="0" smtClean="0">
                <a:latin typeface="+mn-ea"/>
              </a:rPr>
              <a:t>입니다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com.javalec.ex.frontcontroller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클래스명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BFrontController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43698" y="4917991"/>
            <a:ext cx="2579596" cy="7694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‘write.do’</a:t>
            </a:r>
            <a:r>
              <a:rPr lang="ko-KR" altLang="en-US" sz="1100" dirty="0" smtClean="0">
                <a:latin typeface="+mn-ea"/>
              </a:rPr>
              <a:t> 요청이 들어오면 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를 생성하여 적절한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실행 후 </a:t>
            </a:r>
            <a:r>
              <a:rPr lang="en-US" altLang="ko-KR" sz="1100" dirty="0" smtClean="0">
                <a:latin typeface="+mn-ea"/>
              </a:rPr>
              <a:t>‘list.do’ </a:t>
            </a:r>
            <a:r>
              <a:rPr lang="ko-KR" altLang="en-US" sz="1100" dirty="0" smtClean="0">
                <a:latin typeface="+mn-ea"/>
              </a:rPr>
              <a:t>페이지로 </a:t>
            </a:r>
            <a:r>
              <a:rPr lang="ko-KR" altLang="en-US" sz="1100" dirty="0" err="1" smtClean="0">
                <a:latin typeface="+mn-ea"/>
              </a:rPr>
              <a:t>포워딩</a:t>
            </a:r>
            <a:r>
              <a:rPr lang="ko-KR" altLang="en-US" sz="1100" dirty="0" smtClean="0">
                <a:latin typeface="+mn-ea"/>
              </a:rPr>
              <a:t>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1" name="직선 화살표 연결선 10"/>
          <p:cNvCxnSpPr>
            <a:stCxn id="37" idx="1"/>
          </p:cNvCxnSpPr>
          <p:nvPr/>
        </p:nvCxnSpPr>
        <p:spPr>
          <a:xfrm flipH="1">
            <a:off x="4651132" y="5302712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43698" y="4249073"/>
            <a:ext cx="257959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웹브라우저에서</a:t>
            </a:r>
            <a:r>
              <a:rPr lang="ko-KR" altLang="en-US" sz="1100" dirty="0" smtClean="0">
                <a:latin typeface="+mn-ea"/>
              </a:rPr>
              <a:t> 글쓰기 </a:t>
            </a:r>
            <a:r>
              <a:rPr lang="en-US" altLang="ko-KR" sz="1100" dirty="0" smtClean="0">
                <a:latin typeface="+mn-ea"/>
              </a:rPr>
              <a:t>UI</a:t>
            </a:r>
            <a:r>
              <a:rPr lang="ko-KR" altLang="en-US" sz="1100" dirty="0" smtClean="0">
                <a:latin typeface="+mn-ea"/>
              </a:rPr>
              <a:t>화면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651132" y="4379877"/>
            <a:ext cx="2092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4383607"/>
            <a:ext cx="5446568" cy="201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91" y="2086207"/>
            <a:ext cx="5077376" cy="171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Command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인터페이스를 이용해서 </a:t>
            </a:r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클래스들을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com.javalec.ex.command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Command </a:t>
            </a:r>
            <a:r>
              <a:rPr lang="ko-KR" altLang="en-US" sz="1100" dirty="0" smtClean="0">
                <a:latin typeface="+mn-ea"/>
              </a:rPr>
              <a:t>인터페이스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BCommand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W</a:t>
            </a:r>
            <a:r>
              <a:rPr lang="en-US" altLang="ko-KR" sz="1100" dirty="0" smtClean="0">
                <a:latin typeface="+mn-ea"/>
              </a:rPr>
              <a:t>rite Command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BWriteCommand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26712" y="5701956"/>
            <a:ext cx="2494085" cy="430887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베이스와 연결하여 사용자가 입력한 내용을 </a:t>
            </a:r>
            <a:r>
              <a:rPr lang="en-US" altLang="ko-KR" sz="1100" dirty="0" smtClean="0">
                <a:latin typeface="+mn-ea"/>
              </a:rPr>
              <a:t>DB</a:t>
            </a:r>
            <a:r>
              <a:rPr lang="ko-KR" altLang="en-US" sz="1100" dirty="0" smtClean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I</a:t>
            </a:r>
            <a:r>
              <a:rPr lang="en-US" altLang="ko-KR" sz="1100" dirty="0" smtClean="0">
                <a:latin typeface="+mn-ea"/>
              </a:rPr>
              <a:t>nsert </a:t>
            </a:r>
            <a:r>
              <a:rPr lang="ko-KR" altLang="en-US" sz="1100" dirty="0" smtClean="0">
                <a:latin typeface="+mn-ea"/>
              </a:rPr>
              <a:t>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7353" y="3254481"/>
            <a:ext cx="792726" cy="278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13239" y="6002038"/>
            <a:ext cx="331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5" y="1915088"/>
            <a:ext cx="7840414" cy="2093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DTO(Data Transfer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베이스의 </a:t>
            </a:r>
            <a:r>
              <a:rPr lang="ko-KR" altLang="en-US" sz="1100" dirty="0" err="1" smtClean="0">
                <a:latin typeface="+mn-ea"/>
              </a:rPr>
              <a:t>테이터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com.javalec.ex.dto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BDto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075" y="5288083"/>
            <a:ext cx="1150372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Getter, Setter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146324" y="5418888"/>
            <a:ext cx="776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0" y="4892775"/>
            <a:ext cx="1905000" cy="133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0198" y="2570544"/>
            <a:ext cx="1460086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</a:t>
            </a:r>
            <a:r>
              <a:rPr lang="ko-KR" altLang="en-US" sz="1100" dirty="0" smtClean="0">
                <a:latin typeface="+mn-ea"/>
              </a:rPr>
              <a:t> 및 속성 설정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100052" y="2701349"/>
            <a:ext cx="5560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78287" y="3160643"/>
            <a:ext cx="5665304" cy="212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 smtClean="0"/>
              <a:t>bId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고유번호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기본키이며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게시글간을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개는 답글을 달 때 필요</a:t>
            </a:r>
            <a:endParaRPr lang="en-US" altLang="ko-KR" dirty="0" smtClean="0"/>
          </a:p>
          <a:p>
            <a:r>
              <a:rPr lang="en-US" altLang="ko-KR" dirty="0" err="1" smtClean="0"/>
              <a:t>bGroup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글의 번호</a:t>
            </a:r>
            <a:endParaRPr lang="en-US" altLang="ko-KR" dirty="0" smtClean="0"/>
          </a:p>
          <a:p>
            <a:r>
              <a:rPr lang="en-US" altLang="ko-KR" dirty="0" err="1" smtClean="0"/>
              <a:t>bStep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글로부터 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(Enter)</a:t>
            </a:r>
            <a:r>
              <a:rPr lang="ko-KR" altLang="en-US" dirty="0" smtClean="0"/>
              <a:t>한 횟수</a:t>
            </a:r>
            <a:endParaRPr lang="en-US" altLang="ko-KR" dirty="0" smtClean="0"/>
          </a:p>
          <a:p>
            <a:r>
              <a:rPr lang="en-US" altLang="ko-KR" dirty="0" err="1" smtClean="0"/>
              <a:t>bIndent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답변 글임을 표시하기 위한 들여쓰기 횟수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3" y="2065766"/>
            <a:ext cx="5611091" cy="2121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DAO(Data Access Object)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베이스에 연결하여 필요한 </a:t>
            </a:r>
            <a:r>
              <a:rPr lang="ko-KR" altLang="en-US" sz="1100" dirty="0" err="1" smtClean="0">
                <a:latin typeface="+mn-ea"/>
              </a:rPr>
              <a:t>로직을</a:t>
            </a:r>
            <a:r>
              <a:rPr lang="ko-KR" altLang="en-US" sz="1100" dirty="0" smtClean="0">
                <a:latin typeface="+mn-ea"/>
              </a:rPr>
              <a:t> 수행하는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클래스를 만듭니다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패키지 </a:t>
            </a:r>
            <a:r>
              <a:rPr lang="en-US" altLang="ko-KR" sz="1100" dirty="0" err="1" smtClean="0">
                <a:latin typeface="+mn-ea"/>
              </a:rPr>
              <a:t>com.javalec.ex.dao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DTO </a:t>
            </a:r>
            <a:r>
              <a:rPr lang="ko-KR" altLang="en-US" sz="1100" dirty="0" smtClean="0">
                <a:latin typeface="+mn-ea"/>
              </a:rPr>
              <a:t>클래스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BDao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8830" y="5118805"/>
            <a:ext cx="2507223" cy="600164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로부터 </a:t>
            </a:r>
            <a:r>
              <a:rPr lang="en-US" altLang="ko-KR" sz="1100" dirty="0" smtClean="0">
                <a:latin typeface="+mn-ea"/>
              </a:rPr>
              <a:t>Connection</a:t>
            </a:r>
            <a:r>
              <a:rPr lang="ko-KR" altLang="en-US" sz="1100" dirty="0" smtClean="0">
                <a:latin typeface="+mn-ea"/>
              </a:rPr>
              <a:t>을 얻고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데이터 베이스와 관련한 필요한 작업을 시작 합니다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34116" y="5418888"/>
            <a:ext cx="265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4465" y="2570544"/>
            <a:ext cx="2104103" cy="261610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생성자에서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DBCP</a:t>
            </a:r>
            <a:r>
              <a:rPr lang="ko-KR" altLang="en-US" sz="1100" dirty="0" smtClean="0">
                <a:latin typeface="+mn-ea"/>
              </a:rPr>
              <a:t>를 만듭니다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912078" y="2701349"/>
            <a:ext cx="1032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5" y="4366662"/>
            <a:ext cx="4117005" cy="2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23" y="3166851"/>
            <a:ext cx="4101260" cy="14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0" y="2297311"/>
            <a:ext cx="4943475" cy="364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View </a:t>
            </a:r>
            <a:r>
              <a:rPr lang="ko-KR" altLang="en-US" sz="1600" b="1" dirty="0" smtClean="0">
                <a:latin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요청에 대해서 </a:t>
            </a:r>
            <a:r>
              <a:rPr lang="en-US" altLang="ko-KR" sz="1100" dirty="0" err="1" smtClean="0">
                <a:latin typeface="+mn-ea"/>
              </a:rPr>
              <a:t>FrontController</a:t>
            </a:r>
            <a:r>
              <a:rPr lang="ko-KR" altLang="en-US" sz="1100" dirty="0" smtClean="0">
                <a:latin typeface="+mn-ea"/>
              </a:rPr>
              <a:t>에서 작업을 분기하고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해당 </a:t>
            </a:r>
            <a:r>
              <a:rPr lang="en-US" altLang="ko-KR" sz="1100" dirty="0" smtClean="0">
                <a:latin typeface="+mn-ea"/>
              </a:rPr>
              <a:t>Command</a:t>
            </a:r>
            <a:r>
              <a:rPr lang="ko-KR" altLang="en-US" sz="1100" dirty="0" smtClean="0">
                <a:latin typeface="+mn-ea"/>
              </a:rPr>
              <a:t>클래스가 작동하여 </a:t>
            </a:r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를 이용한 데이터 베이스 작업을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DAO</a:t>
            </a:r>
            <a:r>
              <a:rPr lang="ko-KR" altLang="en-US" sz="1100" dirty="0" smtClean="0">
                <a:latin typeface="+mn-ea"/>
              </a:rPr>
              <a:t>클래스의 결과물로 </a:t>
            </a:r>
            <a:r>
              <a:rPr lang="en-US" altLang="ko-KR" sz="1100" dirty="0" smtClean="0">
                <a:latin typeface="+mn-ea"/>
              </a:rPr>
              <a:t>DTO</a:t>
            </a:r>
            <a:r>
              <a:rPr lang="ko-KR" altLang="en-US" sz="1100" dirty="0" smtClean="0">
                <a:latin typeface="+mn-ea"/>
              </a:rPr>
              <a:t>객체가 </a:t>
            </a:r>
            <a:r>
              <a:rPr lang="en-US" altLang="ko-KR" sz="1100" dirty="0" smtClean="0">
                <a:latin typeface="+mn-ea"/>
              </a:rPr>
              <a:t>View(.</a:t>
            </a:r>
            <a:r>
              <a:rPr lang="en-US" altLang="ko-KR" sz="1100" dirty="0" err="1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페이지</a:t>
            </a:r>
            <a:r>
              <a:rPr lang="en-US" altLang="ko-KR" sz="1100" dirty="0" smtClean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로 전달되며</a:t>
            </a:r>
            <a:r>
              <a:rPr lang="en-US" altLang="ko-KR" sz="1100" dirty="0" smtClean="0">
                <a:latin typeface="+mn-ea"/>
              </a:rPr>
              <a:t>, View</a:t>
            </a:r>
            <a:r>
              <a:rPr lang="ko-KR" altLang="en-US" sz="1100" dirty="0" smtClean="0">
                <a:latin typeface="+mn-ea"/>
              </a:rPr>
              <a:t>에서는 클라이언트의 요청에 대한 응답으로 화면</a:t>
            </a:r>
            <a:r>
              <a:rPr lang="en-US" altLang="ko-KR" sz="1100" dirty="0" smtClean="0">
                <a:latin typeface="+mn-ea"/>
              </a:rPr>
              <a:t>(UI)</a:t>
            </a:r>
            <a:r>
              <a:rPr lang="ko-KR" altLang="en-US" sz="1100" dirty="0" smtClean="0">
                <a:latin typeface="+mn-ea"/>
              </a:rPr>
              <a:t>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구성하여 출력 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View </a:t>
            </a:r>
            <a:r>
              <a:rPr lang="ko-KR" altLang="en-US" sz="1100" dirty="0" smtClean="0">
                <a:latin typeface="+mn-ea"/>
              </a:rPr>
              <a:t>파일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 err="1">
                <a:latin typeface="+mn-ea"/>
              </a:rPr>
              <a:t>list.jsp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26215" y="3156155"/>
            <a:ext cx="550606" cy="1435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목록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75765" y="2285999"/>
            <a:ext cx="1694329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r>
              <a:rPr lang="en-US" altLang="ko-KR" dirty="0" smtClean="0"/>
              <a:t>ist.do </a:t>
            </a:r>
            <a:r>
              <a:rPr lang="ko-KR" altLang="en-US" dirty="0" smtClean="0"/>
              <a:t>요청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목록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BListCommand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목록 생성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829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보기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96471" y="2285999"/>
            <a:ext cx="187362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content_view.do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6472" y="2843818"/>
            <a:ext cx="185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BContentCommand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내용 보기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7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내용 수정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77009" y="2285999"/>
            <a:ext cx="209308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008" y="2843818"/>
            <a:ext cx="207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글쓰기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BModifyCommand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수정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81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삭제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페이지 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70439" y="2285999"/>
            <a:ext cx="189965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content_view.jsp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0440" y="2843818"/>
            <a:ext cx="1883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내용 보기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7953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글 삭제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85999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BDeleteCommand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559422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56390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843818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글 삭제 지시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85999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559422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846187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725269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73423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105428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85128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831974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525316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9749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글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답변 달기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9955" y="2215661"/>
            <a:ext cx="2260140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</a:t>
            </a:r>
            <a:r>
              <a:rPr lang="en-US" altLang="ko-KR" dirty="0" err="1" smtClean="0"/>
              <a:t>ontent_view.jsp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567953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BFrontController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7953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답변 </a:t>
            </a:r>
            <a:r>
              <a:rPr lang="ko-KR" altLang="en-US" sz="1050" b="1" dirty="0" err="1" smtClean="0">
                <a:latin typeface="+mn-ea"/>
              </a:rPr>
              <a:t>로직</a:t>
            </a:r>
            <a:r>
              <a:rPr lang="ko-KR" altLang="en-US" sz="1050" b="1" dirty="0" smtClean="0">
                <a:latin typeface="+mn-ea"/>
              </a:rPr>
              <a:t> 분기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4918" y="2215661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BReplyCommand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3"/>
            <a:endCxn id="14" idx="1"/>
          </p:cNvCxnSpPr>
          <p:nvPr/>
        </p:nvCxnSpPr>
        <p:spPr>
          <a:xfrm>
            <a:off x="2770095" y="2489084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27059" y="2493566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0607" y="2773480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DAO</a:t>
            </a:r>
            <a:r>
              <a:rPr lang="ko-KR" altLang="en-US" sz="1050" b="1" dirty="0" smtClean="0">
                <a:latin typeface="+mn-ea"/>
              </a:rPr>
              <a:t>에 답변 저장 요청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81883" y="2215661"/>
            <a:ext cx="995083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BDao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884024" y="2489084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81882" y="2775849"/>
            <a:ext cx="995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DB</a:t>
            </a:r>
            <a:r>
              <a:rPr lang="ko-KR" altLang="en-US" sz="1050" b="1" dirty="0" smtClean="0">
                <a:latin typeface="+mn-ea"/>
              </a:rPr>
              <a:t>작업 </a:t>
            </a:r>
            <a:endParaRPr lang="en-US" altLang="ko-KR" sz="1050" b="1" dirty="0" smtClean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884024" y="2654931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827059" y="2663896"/>
            <a:ext cx="79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>
            <a:off x="4697506" y="3035090"/>
            <a:ext cx="0" cy="11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67953" y="4214790"/>
            <a:ext cx="2259106" cy="54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ist.jsp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7953" y="4761636"/>
            <a:ext cx="225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리스트 화면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1134" y="3454978"/>
            <a:ext cx="75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list.do</a:t>
            </a:r>
          </a:p>
        </p:txBody>
      </p:sp>
    </p:spTree>
    <p:extLst>
      <p:ext uri="{BB962C8B-B14F-4D97-AF65-F5344CB8AC3E}">
        <p14:creationId xmlns:p14="http://schemas.microsoft.com/office/powerpoint/2010/main" val="23643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b="1" u="sng" dirty="0">
                <a:latin typeface="+mn-ea"/>
              </a:rPr>
              <a:t>동적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html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코드가 있는 것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jsp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서블릿으로</a:t>
            </a:r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변환되어 실행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View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Model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A44A5F-D615-4CF9-85DB-73E09FA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9976-F0E5-41D4-9956-5EA34AD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생성시 인코딩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5BD5-39EC-46C5-A49C-1DC4B41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Windows-&gt;</a:t>
            </a:r>
            <a:r>
              <a:rPr lang="en-US" altLang="ko-KR" dirty="0" err="1"/>
              <a:t>preferenc</a:t>
            </a:r>
            <a:r>
              <a:rPr lang="ko-KR" altLang="en-US" dirty="0"/>
              <a:t>에서 </a:t>
            </a:r>
            <a:r>
              <a:rPr lang="en-US" altLang="ko-KR" dirty="0"/>
              <a:t>encoding </a:t>
            </a:r>
            <a:r>
              <a:rPr lang="ko-KR" altLang="en-US" dirty="0"/>
              <a:t>검색 후 </a:t>
            </a:r>
            <a:r>
              <a:rPr lang="en-US" altLang="ko-KR" dirty="0"/>
              <a:t>CSS, HTML, JSP, XML </a:t>
            </a:r>
            <a:r>
              <a:rPr lang="ko-KR" altLang="en-US"/>
              <a:t>모두 바꾸기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3B169-5A05-4566-8067-884BD507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463407"/>
            <a:ext cx="5150477" cy="3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84528"/>
            <a:ext cx="3415495" cy="327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84528"/>
            <a:ext cx="4502727" cy="2605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17330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6279" y="2564820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7612" y="2598522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69090" y="4918351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5" y="1978329"/>
            <a:ext cx="3246345" cy="4638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956018"/>
            <a:ext cx="3259358" cy="465157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184055" y="4377058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430331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8" y="1978329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697201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7803"/>
            <a:ext cx="5163967" cy="2644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19505"/>
            <a:ext cx="4305300" cy="1990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949698" y="3364333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196D-0F9D-4E4D-BB58-C4372ED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사이트와 웹 어플리케이션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0EE8C-1B08-4D64-A25E-54A182C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</a:t>
            </a:r>
            <a:r>
              <a:rPr lang="en-US" altLang="ko-KR" dirty="0"/>
              <a:t>: </a:t>
            </a:r>
            <a:r>
              <a:rPr lang="ko-KR" altLang="en-US" dirty="0"/>
              <a:t>정보 제공의 성향이 강함</a:t>
            </a:r>
            <a:r>
              <a:rPr lang="en-US" altLang="ko-KR" dirty="0"/>
              <a:t>(</a:t>
            </a:r>
            <a:r>
              <a:rPr lang="ko-KR" altLang="en-US" dirty="0"/>
              <a:t>네이버 스포츠 뉴스 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상호작용 성향이 강함</a:t>
            </a:r>
            <a:r>
              <a:rPr lang="en-US" altLang="ko-KR" dirty="0"/>
              <a:t>(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기반으로 작동하는 프로그램을 의미</a:t>
            </a:r>
            <a:endParaRPr lang="en-US" altLang="ko-KR" dirty="0"/>
          </a:p>
          <a:p>
            <a:pPr lvl="1"/>
            <a:r>
              <a:rPr lang="ko-KR" altLang="en-US" dirty="0"/>
              <a:t>정보를 제공받으므로 웹사이트 성격도 가지고 있음</a:t>
            </a:r>
            <a:endParaRPr lang="en-US" altLang="ko-KR" dirty="0"/>
          </a:p>
          <a:p>
            <a:pPr lvl="1"/>
            <a:r>
              <a:rPr lang="ko-KR" altLang="en-US" dirty="0" err="1"/>
              <a:t>웹어플리케이션이</a:t>
            </a:r>
            <a:r>
              <a:rPr lang="ko-KR" altLang="en-US" dirty="0"/>
              <a:t> 웹사이트 개념을 포함하고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2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56639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</a:t>
            </a:r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28006"/>
            <a:ext cx="5541818" cy="4778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90" y="1828006"/>
            <a:ext cx="3429000" cy="10668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775609" y="2371275"/>
            <a:ext cx="5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아키텍처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90246" y="1920876"/>
            <a:ext cx="2391508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helloworld.jsp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43450" y="1920876"/>
            <a:ext cx="2388577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file</a:t>
            </a:r>
          </a:p>
          <a:p>
            <a:pPr algn="ctr"/>
            <a:r>
              <a:rPr lang="en-US" altLang="ko-KR" dirty="0"/>
              <a:t>(helloworld_jsp.java)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3723" y="1911802"/>
            <a:ext cx="2447193" cy="92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file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helloworld_jsp.class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754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Java</a:t>
            </a:r>
            <a:r>
              <a:rPr lang="ko-KR" altLang="en-US" sz="1000" dirty="0">
                <a:latin typeface="+mn-ea"/>
              </a:rPr>
              <a:t>파일로 변환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027" y="2099312"/>
            <a:ext cx="1261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컴파일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40181" y="2382472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175988" y="2373398"/>
            <a:ext cx="11737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494970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아키텍처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3426189"/>
            <a:ext cx="1067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2) </a:t>
            </a:r>
            <a:r>
              <a:rPr lang="ko-KR" altLang="en-US" sz="1100" dirty="0">
                <a:latin typeface="+mn-ea"/>
              </a:rPr>
              <a:t>생성 파일 위치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939893"/>
            <a:ext cx="800211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0561-9700-4BD0-A977-79F58E3F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시작페이지 변경해보기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166A6-02A1-48CE-B656-5962F7F0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의 </a:t>
            </a:r>
            <a:r>
              <a:rPr lang="en-US" altLang="ko-KR" dirty="0"/>
              <a:t>Welcome-file-list </a:t>
            </a:r>
            <a:r>
              <a:rPr lang="ko-KR" altLang="en-US" dirty="0"/>
              <a:t>부분 </a:t>
            </a:r>
            <a:r>
              <a:rPr lang="ko-KR" altLang="en-US" dirty="0" err="1"/>
              <a:t>바꿔보기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4445E-7D5E-4937-8339-2546396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95875"/>
            <a:ext cx="6477000" cy="3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특징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동적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컴포넌트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.java </a:t>
            </a:r>
            <a:r>
              <a:rPr lang="ko-KR" altLang="en-US" sz="1100" dirty="0">
                <a:latin typeface="+mn-ea"/>
              </a:rPr>
              <a:t>확장자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자바를 사용하여 </a:t>
            </a:r>
            <a:r>
              <a:rPr lang="ko-KR" altLang="en-US" sz="1100" b="1" u="sng" dirty="0">
                <a:latin typeface="+mn-ea"/>
              </a:rPr>
              <a:t>웹페이지를 동적으로 생성하는 서버측 프로그램</a:t>
            </a:r>
            <a:endParaRPr lang="en-US" altLang="ko-KR" sz="11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클라이언트의 요청에 동적으로 작동하고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응답은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을 이용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java thread</a:t>
            </a:r>
            <a:r>
              <a:rPr lang="ko-KR" altLang="en-US" sz="1100" dirty="0">
                <a:latin typeface="+mn-ea"/>
              </a:rPr>
              <a:t>이용하여 동작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>
                <a:latin typeface="+mn-ea"/>
              </a:rPr>
              <a:t>다중 접속에 대한 처리가 용이함</a:t>
            </a:r>
            <a:r>
              <a:rPr lang="en-US" altLang="ko-KR" sz="1100" dirty="0">
                <a:latin typeface="+mn-ea"/>
              </a:rPr>
              <a:t>.)</a:t>
            </a:r>
          </a:p>
          <a:p>
            <a:r>
              <a:rPr lang="en-US" altLang="ko-KR" sz="1100" dirty="0">
                <a:latin typeface="+mn-ea"/>
              </a:rPr>
              <a:t> - MVC</a:t>
            </a:r>
            <a:r>
              <a:rPr lang="ko-KR" altLang="en-US" sz="1100" dirty="0">
                <a:latin typeface="+mn-ea"/>
              </a:rPr>
              <a:t>패턴에서 </a:t>
            </a:r>
            <a:r>
              <a:rPr lang="en-US" altLang="ko-KR" sz="1100" dirty="0">
                <a:latin typeface="+mn-ea"/>
              </a:rPr>
              <a:t>Controller</a:t>
            </a:r>
            <a:r>
              <a:rPr lang="ko-KR" altLang="en-US" sz="1100" dirty="0">
                <a:latin typeface="+mn-ea"/>
              </a:rPr>
              <a:t>로 이용됨</a:t>
            </a:r>
            <a:r>
              <a:rPr lang="en-US" altLang="ko-KR" sz="1100" dirty="0">
                <a:latin typeface="+mn-ea"/>
              </a:rPr>
              <a:t>. (MVC </a:t>
            </a:r>
            <a:r>
              <a:rPr lang="ko-KR" altLang="en-US" sz="1100" dirty="0">
                <a:latin typeface="+mn-ea"/>
              </a:rPr>
              <a:t>패턴은 추후 자세히 다룰 예정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710852" y="2497015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</a:p>
          <a:p>
            <a:pPr algn="ctr"/>
            <a:r>
              <a:rPr lang="en-US" altLang="ko-KR" sz="1600" dirty="0"/>
              <a:t>(servlet)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128236" y="45011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  <a:p>
            <a:pPr algn="ctr"/>
            <a:r>
              <a:rPr lang="en-US" altLang="ko-KR" sz="1600" dirty="0"/>
              <a:t>(JSP)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9293468" y="4653573"/>
            <a:ext cx="1582616" cy="1582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Model</a:t>
            </a:r>
            <a:endParaRPr lang="en-US" altLang="ko-KR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499838" y="4011735"/>
            <a:ext cx="367870" cy="4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032513" y="4061069"/>
            <a:ext cx="375256" cy="47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0023" y="5356958"/>
            <a:ext cx="47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9977" y="5069679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76054" y="3443166"/>
            <a:ext cx="2023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311" y="3151325"/>
            <a:ext cx="83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9108831" y="4011735"/>
            <a:ext cx="395651" cy="48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A85041-3E00-425D-BE13-3CC88C1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2" y="3001840"/>
            <a:ext cx="460586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6" y="1957629"/>
            <a:ext cx="3415495" cy="327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6" y="1957629"/>
            <a:ext cx="4502727" cy="2605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733062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6279" y="2537921"/>
            <a:ext cx="3033012" cy="29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612" y="2571623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69090" y="4891452"/>
            <a:ext cx="704850" cy="226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338609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프로젝트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2" y="1619737"/>
            <a:ext cx="3246345" cy="4638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06" y="1597426"/>
            <a:ext cx="3259358" cy="465157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185611" y="4018466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930481" y="3944724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6" y="1619737"/>
            <a:ext cx="3187795" cy="46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6" y="1651076"/>
            <a:ext cx="5289917" cy="414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7" y="1651076"/>
            <a:ext cx="4148492" cy="303068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6295763" y="3165612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51127" y="3032581"/>
            <a:ext cx="1340826" cy="68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68458" y="4240059"/>
            <a:ext cx="851388" cy="340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0" y="1651076"/>
            <a:ext cx="4148492" cy="392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0776" y="4053254"/>
            <a:ext cx="758341" cy="316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2568" y="3248231"/>
            <a:ext cx="571501" cy="20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5703" y="4352194"/>
            <a:ext cx="526444" cy="21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06902" y="5155224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62" y="1651076"/>
            <a:ext cx="4124876" cy="390446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205517" y="3543681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184720" y="5160055"/>
            <a:ext cx="851760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1651076"/>
            <a:ext cx="8399318" cy="482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2. servlet</a:t>
            </a:r>
            <a:r>
              <a:rPr lang="ko-KR" altLang="en-US" sz="1100" dirty="0">
                <a:latin typeface="+mn-ea"/>
              </a:rPr>
              <a:t>파일 생성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63251" y="4927620"/>
            <a:ext cx="1926434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1" y="1629207"/>
            <a:ext cx="5940136" cy="490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9" y="1642284"/>
            <a:ext cx="3636688" cy="444339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007939" y="3754697"/>
            <a:ext cx="3533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6785-0867-41A8-99E3-71867C6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구조</a:t>
            </a: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F33F6597-F369-4824-9C3E-2AB588CCD47C}"/>
              </a:ext>
            </a:extLst>
          </p:cNvPr>
          <p:cNvSpPr/>
          <p:nvPr/>
        </p:nvSpPr>
        <p:spPr>
          <a:xfrm>
            <a:off x="827617" y="1888492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00E05-949F-44A8-B2F5-67E51D449B11}"/>
              </a:ext>
            </a:extLst>
          </p:cNvPr>
          <p:cNvSpPr txBox="1"/>
          <p:nvPr/>
        </p:nvSpPr>
        <p:spPr>
          <a:xfrm>
            <a:off x="827617" y="2103472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프로토콜</a:t>
            </a:r>
            <a:r>
              <a:rPr lang="en-US" altLang="ko-KR" sz="1200" dirty="0">
                <a:latin typeface="+mn-ea"/>
              </a:rPr>
              <a:t>(Protocol) : </a:t>
            </a:r>
            <a:r>
              <a:rPr lang="ko-KR" altLang="en-US" sz="1200" dirty="0">
                <a:latin typeface="+mn-ea"/>
              </a:rPr>
              <a:t>네트워크상에서 약속한 통신규약 </a:t>
            </a:r>
            <a:r>
              <a:rPr lang="en-US" altLang="ko-KR" sz="1200" dirty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IP : </a:t>
            </a:r>
            <a:r>
              <a:rPr lang="ko-KR" altLang="en-US" sz="1200" dirty="0">
                <a:latin typeface="+mn-ea"/>
              </a:rPr>
              <a:t>네트워크상에서 컴퓨터를 식별할 수 있는 주소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DNS : IP</a:t>
            </a:r>
            <a:r>
              <a:rPr lang="ko-KR" altLang="en-US" sz="1200" dirty="0">
                <a:latin typeface="+mn-ea"/>
              </a:rPr>
              <a:t>주소를 인간이 쉽게 외우도록 </a:t>
            </a:r>
            <a:r>
              <a:rPr lang="ko-KR" altLang="en-US" sz="1200" dirty="0" err="1">
                <a:latin typeface="+mn-ea"/>
              </a:rPr>
              <a:t>맵핑한</a:t>
            </a:r>
            <a:r>
              <a:rPr lang="ko-KR" altLang="en-US" sz="1200" dirty="0">
                <a:latin typeface="+mn-ea"/>
              </a:rPr>
              <a:t> 문자열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Port : IP</a:t>
            </a:r>
            <a:r>
              <a:rPr lang="ko-KR" altLang="en-US" sz="1200" dirty="0">
                <a:latin typeface="+mn-ea"/>
              </a:rPr>
              <a:t>주소가 컴퓨터를 식별할 수 있게 해준다면</a:t>
            </a:r>
            <a:r>
              <a:rPr lang="en-US" altLang="ko-KR" sz="1200" dirty="0">
                <a:latin typeface="+mn-ea"/>
              </a:rPr>
              <a:t>, Port</a:t>
            </a:r>
            <a:r>
              <a:rPr lang="ko-KR" altLang="en-US" sz="1200" dirty="0"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FD78-35E7-4697-B601-32B4049678F2}"/>
              </a:ext>
            </a:extLst>
          </p:cNvPr>
          <p:cNvSpPr txBox="1"/>
          <p:nvPr/>
        </p:nvSpPr>
        <p:spPr>
          <a:xfrm>
            <a:off x="827617" y="3370160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네이버</a:t>
            </a:r>
            <a:endParaRPr lang="en-US" altLang="ko-KR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        </a:t>
            </a:r>
            <a:r>
              <a:rPr lang="en-US" altLang="ko-KR" sz="4000" dirty="0" smtClean="0">
                <a:latin typeface="+mn-ea"/>
              </a:rPr>
              <a:t>https://www.naver.com:80              </a:t>
            </a:r>
            <a:endParaRPr lang="en-US" altLang="ko-KR" sz="40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B55A3E-9322-40DA-9236-5F7EA459DBFC}"/>
              </a:ext>
            </a:extLst>
          </p:cNvPr>
          <p:cNvCxnSpPr/>
          <p:nvPr/>
        </p:nvCxnSpPr>
        <p:spPr>
          <a:xfrm flipV="1">
            <a:off x="2605738" y="4385283"/>
            <a:ext cx="977730" cy="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5D235-BB83-47DD-A7EF-E67BD10681F9}"/>
              </a:ext>
            </a:extLst>
          </p:cNvPr>
          <p:cNvCxnSpPr>
            <a:cxnSpLocks/>
          </p:cNvCxnSpPr>
          <p:nvPr/>
        </p:nvCxnSpPr>
        <p:spPr>
          <a:xfrm>
            <a:off x="3991610" y="4384824"/>
            <a:ext cx="3737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5745A-8513-423B-887C-111D8A6F69F5}"/>
              </a:ext>
            </a:extLst>
          </p:cNvPr>
          <p:cNvCxnSpPr/>
          <p:nvPr/>
        </p:nvCxnSpPr>
        <p:spPr>
          <a:xfrm flipV="1">
            <a:off x="7865426" y="4355045"/>
            <a:ext cx="464751" cy="46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7833A1-CBDD-466A-A086-2D028871A193}"/>
              </a:ext>
            </a:extLst>
          </p:cNvPr>
          <p:cNvCxnSpPr/>
          <p:nvPr/>
        </p:nvCxnSpPr>
        <p:spPr>
          <a:xfrm>
            <a:off x="3094603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BE503-12A5-4310-956D-E7FE5A00920E}"/>
              </a:ext>
            </a:extLst>
          </p:cNvPr>
          <p:cNvSpPr txBox="1"/>
          <p:nvPr/>
        </p:nvSpPr>
        <p:spPr>
          <a:xfrm>
            <a:off x="2540622" y="5142527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프로토콜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BFE26C-4E50-476F-9FF7-DA660B0D7187}"/>
              </a:ext>
            </a:extLst>
          </p:cNvPr>
          <p:cNvCxnSpPr/>
          <p:nvPr/>
        </p:nvCxnSpPr>
        <p:spPr>
          <a:xfrm>
            <a:off x="5581992" y="4384824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6D0F5-7108-4654-925E-6C012E42D7E7}"/>
              </a:ext>
            </a:extLst>
          </p:cNvPr>
          <p:cNvSpPr txBox="1"/>
          <p:nvPr/>
        </p:nvSpPr>
        <p:spPr>
          <a:xfrm>
            <a:off x="3976329" y="5153265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컴퓨터 주소</a:t>
            </a:r>
            <a:r>
              <a:rPr lang="en-US" altLang="ko-KR" sz="1100" b="1" dirty="0">
                <a:latin typeface="+mn-ea"/>
              </a:rPr>
              <a:t>(DNS</a:t>
            </a:r>
            <a:r>
              <a:rPr lang="ko-KR" altLang="en-US" sz="1100" b="1" dirty="0">
                <a:latin typeface="+mn-ea"/>
              </a:rPr>
              <a:t>를 통한 </a:t>
            </a:r>
            <a:r>
              <a:rPr lang="en-US" altLang="ko-KR" sz="1100" b="1" dirty="0">
                <a:latin typeface="+mn-ea"/>
              </a:rPr>
              <a:t>IP</a:t>
            </a:r>
            <a:r>
              <a:rPr lang="ko-KR" altLang="en-US" sz="1100" b="1" dirty="0">
                <a:latin typeface="+mn-ea"/>
              </a:rPr>
              <a:t>주소로 변경</a:t>
            </a:r>
            <a:r>
              <a:rPr lang="en-US" altLang="ko-KR" sz="1100" b="1" dirty="0">
                <a:latin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3FE60-A443-46A2-A400-323E99F76BA9}"/>
              </a:ext>
            </a:extLst>
          </p:cNvPr>
          <p:cNvCxnSpPr/>
          <p:nvPr/>
        </p:nvCxnSpPr>
        <p:spPr>
          <a:xfrm>
            <a:off x="8084660" y="4355045"/>
            <a:ext cx="0" cy="76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55E024-A712-4F2F-8704-FEDBF1CB8216}"/>
              </a:ext>
            </a:extLst>
          </p:cNvPr>
          <p:cNvSpPr txBox="1"/>
          <p:nvPr/>
        </p:nvSpPr>
        <p:spPr>
          <a:xfrm>
            <a:off x="7612739" y="5123486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926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문서 작성 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389466"/>
            <a:ext cx="4712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3. Servlet</a:t>
            </a:r>
            <a:r>
              <a:rPr lang="ko-KR" altLang="en-US" sz="1100" dirty="0">
                <a:latin typeface="+mn-ea"/>
              </a:rPr>
              <a:t> 실행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6" y="1680808"/>
            <a:ext cx="3526612" cy="503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56" y="2618953"/>
            <a:ext cx="4187851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7680" y="2128122"/>
            <a:ext cx="10840915" cy="2060425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5664" y="2499876"/>
            <a:ext cx="1067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http://localhost:8181/helloworld/servlet/com.javalec.ex.HelloWorld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008" y="3333083"/>
            <a:ext cx="71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맵핑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경로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http://localhost:8181/helloworld/HWorld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709096" y="2899986"/>
            <a:ext cx="414571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8593" y="3737574"/>
            <a:ext cx="9010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21677" y="3008676"/>
            <a:ext cx="432620" cy="324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680" y="1116906"/>
            <a:ext cx="10716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너무 길고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보안에 노출되어 있는 경로를 간단하게 </a:t>
            </a:r>
            <a:r>
              <a:rPr lang="ko-KR" altLang="en-US" sz="1100" dirty="0" err="1">
                <a:latin typeface="+mn-ea"/>
              </a:rPr>
              <a:t>맵핑하는</a:t>
            </a:r>
            <a:r>
              <a:rPr lang="ko-KR" altLang="en-US" sz="1100" dirty="0">
                <a:latin typeface="+mn-ea"/>
              </a:rPr>
              <a:t> 것 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309953"/>
            <a:ext cx="6745432" cy="4061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9148" y="3836239"/>
            <a:ext cx="744955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48503" y="3705819"/>
            <a:ext cx="3973937" cy="1495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46142" y="3200716"/>
            <a:ext cx="3507658" cy="20005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&lt;servlet-name&gt;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임의의 이름을 만들어 줍니다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&lt;servlet-class&gt;</a:t>
            </a:r>
          </a:p>
          <a:p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클래스 파일명을 </a:t>
            </a:r>
            <a:r>
              <a:rPr lang="ko-KR" altLang="en-US" sz="1100" dirty="0" err="1">
                <a:latin typeface="+mn-ea"/>
              </a:rPr>
              <a:t>패키지명을</a:t>
            </a:r>
            <a:r>
              <a:rPr lang="ko-KR" altLang="en-US" sz="1100" dirty="0">
                <a:latin typeface="+mn-ea"/>
              </a:rPr>
              <a:t> 포함하여 정확하게 입력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&lt;</a:t>
            </a:r>
            <a:r>
              <a:rPr lang="en-US" altLang="ko-KR" sz="1200" b="1" dirty="0" err="1">
                <a:latin typeface="+mn-ea"/>
              </a:rPr>
              <a:t>url</a:t>
            </a:r>
            <a:r>
              <a:rPr lang="en-US" altLang="ko-KR" sz="1200" b="1" dirty="0">
                <a:latin typeface="+mn-ea"/>
              </a:rPr>
              <a:t>-pattern&gt;</a:t>
            </a:r>
          </a:p>
          <a:p>
            <a:r>
              <a:rPr lang="en-US" altLang="ko-KR" sz="1100" dirty="0">
                <a:latin typeface="+mn-ea"/>
              </a:rPr>
              <a:t> : servlet-class</a:t>
            </a:r>
            <a:r>
              <a:rPr lang="ko-KR" altLang="en-US" sz="1100" dirty="0">
                <a:latin typeface="+mn-ea"/>
              </a:rPr>
              <a:t>의 클래스를 </a:t>
            </a:r>
            <a:r>
              <a:rPr lang="ko-KR" altLang="en-US" sz="1100" dirty="0" err="1">
                <a:latin typeface="+mn-ea"/>
              </a:rPr>
              <a:t>매핑할</a:t>
            </a:r>
            <a:r>
              <a:rPr lang="ko-KR" altLang="en-US" sz="1100" dirty="0">
                <a:latin typeface="+mn-ea"/>
              </a:rPr>
              <a:t> 임의의 이름을 입력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주위할</a:t>
            </a:r>
            <a:r>
              <a:rPr lang="ko-KR" altLang="en-US" sz="1100" dirty="0">
                <a:latin typeface="+mn-ea"/>
              </a:rPr>
              <a:t> 점은 </a:t>
            </a:r>
            <a:r>
              <a:rPr lang="en-US" altLang="ko-KR" sz="1100" dirty="0">
                <a:latin typeface="+mn-ea"/>
              </a:rPr>
              <a:t>‘/’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시작해야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708024"/>
            <a:ext cx="4676775" cy="600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70543" y="5968733"/>
            <a:ext cx="2185381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291809"/>
            <a:ext cx="3306198" cy="419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어노테이션을</a:t>
            </a:r>
            <a:r>
              <a:rPr lang="ko-KR" altLang="en-US" sz="1600" b="1" dirty="0">
                <a:latin typeface="+mn-ea"/>
              </a:rPr>
              <a:t> 이용한 </a:t>
            </a:r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맵핑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9045" y="2371233"/>
            <a:ext cx="1708516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38817" y="2354749"/>
            <a:ext cx="3507658" cy="4462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@</a:t>
            </a:r>
            <a:r>
              <a:rPr lang="en-US" altLang="ko-KR" sz="1200" b="1" dirty="0" err="1">
                <a:latin typeface="+mn-ea"/>
              </a:rPr>
              <a:t>WebServlet</a:t>
            </a:r>
            <a:r>
              <a:rPr lang="en-US" altLang="ko-KR" sz="1200" b="1" dirty="0">
                <a:latin typeface="+mn-ea"/>
              </a:rPr>
              <a:t>(“</a:t>
            </a:r>
            <a:r>
              <a:rPr lang="en-US" altLang="ko-KR" sz="1200" b="1" dirty="0" err="1">
                <a:latin typeface="+mn-ea"/>
              </a:rPr>
              <a:t>HWorld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맵핑명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HWorld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소스에 직접 입력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8" y="1291809"/>
            <a:ext cx="3654136" cy="5541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57638" y="1529572"/>
            <a:ext cx="2175549" cy="260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4" y="2419695"/>
            <a:ext cx="4248150" cy="2000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사용하여 </a:t>
            </a:r>
            <a:r>
              <a:rPr lang="ko-KR" altLang="en-US" sz="1100" dirty="0" err="1">
                <a:latin typeface="+mn-ea"/>
              </a:rPr>
              <a:t>웹프로그램을</a:t>
            </a:r>
            <a:r>
              <a:rPr lang="ko-KR" altLang="en-US" sz="1100" dirty="0">
                <a:latin typeface="+mn-ea"/>
              </a:rPr>
              <a:t> 제작하는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간단한 </a:t>
            </a:r>
            <a:r>
              <a:rPr lang="en-US" altLang="ko-KR" sz="1100" dirty="0">
                <a:latin typeface="+mn-ea"/>
              </a:rPr>
              <a:t>Servlet </a:t>
            </a:r>
            <a:r>
              <a:rPr lang="ko-KR" altLang="en-US" sz="1100" dirty="0">
                <a:latin typeface="+mn-ea"/>
              </a:rPr>
              <a:t>프로젝트를 만들어 보면서 전체적인 구조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흐름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살펴보도록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4495079" y="3419820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6011" y="3289015"/>
            <a:ext cx="1850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0774" y="279236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60774" y="4094117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GenericServlet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60774" y="5395872"/>
            <a:ext cx="1750142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HttpServlet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35845" y="349163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035845" y="4773724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0916" y="2975286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Interface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10916" y="4256473"/>
            <a:ext cx="76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008" y="197873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Servlet</a:t>
            </a:r>
            <a:r>
              <a:rPr lang="ko-KR" altLang="en-US" sz="1100" dirty="0">
                <a:latin typeface="+mn-ea"/>
              </a:rPr>
              <a:t>클래스는 </a:t>
            </a:r>
            <a:r>
              <a:rPr lang="en-US" altLang="ko-KR" sz="1100" dirty="0" err="1">
                <a:latin typeface="+mn-ea"/>
              </a:rPr>
              <a:t>HttpServlet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클래스를 상속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45832" y="223221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3" y="2412395"/>
            <a:ext cx="8982075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71309" y="2633448"/>
            <a:ext cx="2039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72237" y="2633448"/>
            <a:ext cx="2224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9978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요청처리객체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312" y="1816940"/>
            <a:ext cx="1125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응답처리객체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652685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1019" y="2078550"/>
            <a:ext cx="0" cy="343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68473" y="334126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69405" y="3210460"/>
            <a:ext cx="243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출력하기 위한 </a:t>
            </a:r>
            <a:r>
              <a:rPr lang="ko-KR" altLang="en-US" sz="1100" dirty="0" err="1">
                <a:latin typeface="+mn-ea"/>
              </a:rPr>
              <a:t>스트림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68473" y="3805915"/>
            <a:ext cx="8298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9405" y="3675110"/>
            <a:ext cx="491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html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58298" y="2741497"/>
            <a:ext cx="37399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6415" y="2610692"/>
            <a:ext cx="1031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Console </a:t>
            </a:r>
            <a:r>
              <a:rPr lang="ko-KR" altLang="en-US" sz="1100" dirty="0">
                <a:latin typeface="+mn-ea"/>
              </a:rPr>
              <a:t>출력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요청처리객체 및 응답처리객체를 </a:t>
            </a:r>
            <a:r>
              <a:rPr lang="ko-KR" altLang="en-US" sz="1100" dirty="0" err="1">
                <a:latin typeface="+mn-ea"/>
              </a:rPr>
              <a:t>톰캣에서</a:t>
            </a:r>
            <a:r>
              <a:rPr lang="ko-KR" altLang="en-US" sz="1100" dirty="0">
                <a:latin typeface="+mn-ea"/>
              </a:rPr>
              <a:t> 받음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프로젝트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GET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&amp; POST </a:t>
            </a:r>
            <a:r>
              <a:rPr lang="ko-KR" altLang="en-US" sz="1100" dirty="0">
                <a:latin typeface="+mn-ea"/>
              </a:rPr>
              <a:t>방식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4" y="1974850"/>
            <a:ext cx="8130886" cy="43815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973219" y="2151668"/>
            <a:ext cx="43518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3219" y="5981332"/>
            <a:ext cx="443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07043" y="3439890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GET</a:t>
            </a:r>
            <a:r>
              <a:rPr lang="ko-KR" altLang="en-US" sz="1100" b="1" dirty="0">
                <a:latin typeface="+mn-ea"/>
              </a:rPr>
              <a:t> 방식</a:t>
            </a:r>
            <a:r>
              <a:rPr lang="en-US" altLang="ko-KR" sz="1100" b="1" dirty="0">
                <a:latin typeface="+mn-ea"/>
              </a:rPr>
              <a:t> : </a:t>
            </a:r>
          </a:p>
          <a:p>
            <a:r>
              <a:rPr lang="en-US" altLang="ko-KR" sz="1100" dirty="0">
                <a:latin typeface="+mn-ea"/>
              </a:rPr>
              <a:t> URL</a:t>
            </a:r>
            <a:r>
              <a:rPr lang="ko-KR" altLang="en-US" sz="1100" dirty="0">
                <a:latin typeface="+mn-ea"/>
              </a:rPr>
              <a:t>값으로 정보가 전송되어 보안에 약함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5250426" y="2151668"/>
            <a:ext cx="1956618" cy="148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5250426" y="4125540"/>
            <a:ext cx="1956618" cy="1597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07043" y="3913862"/>
            <a:ext cx="3913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POST </a:t>
            </a:r>
            <a:r>
              <a:rPr lang="ko-KR" altLang="en-US" sz="1100" b="1" dirty="0">
                <a:latin typeface="+mn-ea"/>
              </a:rPr>
              <a:t>방식 </a:t>
            </a:r>
            <a:r>
              <a:rPr lang="en-US" altLang="ko-KR" sz="1100" b="1" dirty="0">
                <a:latin typeface="+mn-ea"/>
              </a:rPr>
              <a:t>: </a:t>
            </a:r>
          </a:p>
          <a:p>
            <a:r>
              <a:rPr lang="en-US" altLang="ko-KR" sz="1100" dirty="0">
                <a:latin typeface="+mn-ea"/>
              </a:rPr>
              <a:t> header</a:t>
            </a:r>
            <a:r>
              <a:rPr lang="ko-KR" altLang="en-US" sz="1100" dirty="0">
                <a:latin typeface="+mn-ea"/>
              </a:rPr>
              <a:t>를 이용해 정보가 전송되어 보안에 강함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02476" y="2735342"/>
            <a:ext cx="1179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2476" y="4832708"/>
            <a:ext cx="1101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doPost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호출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3662" y="2894801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get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63662" y="4623967"/>
            <a:ext cx="23597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Form</a:t>
            </a:r>
            <a:r>
              <a:rPr lang="ko-KR" altLang="en-US" sz="1100" b="1" dirty="0">
                <a:latin typeface="+mn-ea"/>
              </a:rPr>
              <a:t>태그 </a:t>
            </a:r>
            <a:r>
              <a:rPr lang="en-US" altLang="ko-KR" sz="1100" b="1" dirty="0">
                <a:latin typeface="+mn-ea"/>
              </a:rPr>
              <a:t>method </a:t>
            </a:r>
            <a:r>
              <a:rPr lang="ko-KR" altLang="en-US" sz="1100" b="1" dirty="0">
                <a:latin typeface="+mn-ea"/>
              </a:rPr>
              <a:t>속성값 </a:t>
            </a:r>
            <a:r>
              <a:rPr lang="en-US" altLang="ko-KR" sz="1100" b="1" dirty="0">
                <a:latin typeface="+mn-ea"/>
              </a:rPr>
              <a:t>= post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10141974" y="3156411"/>
            <a:ext cx="226899" cy="2834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0"/>
          </p:cNvCxnSpPr>
          <p:nvPr/>
        </p:nvCxnSpPr>
        <p:spPr>
          <a:xfrm flipH="1" flipV="1">
            <a:off x="10141975" y="4352667"/>
            <a:ext cx="201558" cy="271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347546" y="3991832"/>
            <a:ext cx="7060223" cy="1980577"/>
          </a:xfrm>
          <a:prstGeom prst="roundRect">
            <a:avLst>
              <a:gd name="adj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주소창을</a:t>
            </a:r>
            <a:r>
              <a:rPr lang="ko-KR" altLang="en-US" sz="1100" dirty="0">
                <a:latin typeface="+mn-ea"/>
              </a:rPr>
              <a:t> 이용하여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을 요청한 경우에도 호출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008" y="190140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doGet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매개변수로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HttpServletResponse</a:t>
            </a:r>
            <a:r>
              <a:rPr lang="ko-KR" altLang="en-US" sz="1100" dirty="0">
                <a:latin typeface="+mn-ea"/>
              </a:rPr>
              <a:t>를 받습니다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2154882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62296" y="43998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HttpServletRequest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클라이언트의 요청 처리 객체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762295" y="5061079"/>
            <a:ext cx="6223441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latin typeface="+mn-ea"/>
              </a:rPr>
              <a:t>HttpServletResponse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</a:rPr>
              <a:t>클라이언트에게 응답 처리 객체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094431" y="2516619"/>
            <a:ext cx="1559168" cy="62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5706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요청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42929" y="3235569"/>
            <a:ext cx="0" cy="6686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94431" y="4021362"/>
            <a:ext cx="155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doGet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37161" y="3421319"/>
            <a:ext cx="525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응답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002278" y="3219380"/>
            <a:ext cx="0" cy="665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setContentType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호출하여 응답방식 결정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1957390"/>
            <a:ext cx="9010650" cy="157162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28209" y="2809297"/>
            <a:ext cx="3854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08" y="41082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HttpServletResponse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객체의 </a:t>
            </a:r>
            <a:r>
              <a:rPr lang="en-US" altLang="ko-KR" sz="1100" dirty="0" err="1">
                <a:latin typeface="+mn-ea"/>
              </a:rPr>
              <a:t>getWriter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 </a:t>
            </a:r>
            <a:r>
              <a:rPr lang="ko-KR" altLang="en-US" sz="1100" dirty="0" err="1">
                <a:latin typeface="+mn-ea"/>
              </a:rPr>
              <a:t>스트림을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745832" y="4361748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36" y="4612659"/>
            <a:ext cx="9010650" cy="157162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728209" y="5649203"/>
            <a:ext cx="2958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012044"/>
            <a:ext cx="4029075" cy="2447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doGet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49695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출력스트림의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println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이용하여 출력하면</a:t>
            </a:r>
            <a:r>
              <a:rPr lang="en-US" altLang="ko-KR" sz="1100" dirty="0">
                <a:latin typeface="+mn-ea"/>
              </a:rPr>
              <a:t>, 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출력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45832" y="1750434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30531" y="2569350"/>
            <a:ext cx="3277700" cy="152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07" y="2042686"/>
            <a:ext cx="4733925" cy="10763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24516" y="2654710"/>
            <a:ext cx="1415845" cy="658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11" y="47556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마지막에 출력객체 닫습니다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74335" y="50091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31" y="5245867"/>
            <a:ext cx="1295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B89D-39D5-4C09-8EF6-0C97C67D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프로그램의 동작 구조 및 </a:t>
            </a:r>
            <a:r>
              <a:rPr lang="en-US" altLang="ko-KR" dirty="0"/>
              <a:t>JAVA </a:t>
            </a:r>
            <a:r>
              <a:rPr lang="ko-KR" altLang="en-US" dirty="0"/>
              <a:t>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32E6-9912-49D0-9300-0A354111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58105" cy="3450613"/>
          </a:xfrm>
        </p:spPr>
        <p:txBody>
          <a:bodyPr/>
          <a:lstStyle/>
          <a:p>
            <a:r>
              <a:rPr lang="ko-KR" altLang="en-US" dirty="0"/>
              <a:t>웹 서버 </a:t>
            </a:r>
            <a:r>
              <a:rPr lang="en-US" altLang="ko-KR" dirty="0"/>
              <a:t>: </a:t>
            </a:r>
            <a:r>
              <a:rPr lang="ko-KR" altLang="en-US" dirty="0"/>
              <a:t>정적인 부분</a:t>
            </a:r>
            <a:r>
              <a:rPr lang="en-US" altLang="ko-KR" dirty="0"/>
              <a:t>(HTML)</a:t>
            </a:r>
            <a:r>
              <a:rPr lang="ko-KR" altLang="en-US" dirty="0"/>
              <a:t>을 처리하며 동적인 데이터 처리 필요시 웹 컨테이너에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데이터를 요청</a:t>
            </a:r>
            <a:endParaRPr lang="en-US" altLang="ko-KR" dirty="0"/>
          </a:p>
          <a:p>
            <a:r>
              <a:rPr lang="ko-KR" altLang="en-US" dirty="0"/>
              <a:t>웹 컨테이너 </a:t>
            </a:r>
            <a:r>
              <a:rPr lang="en-US" altLang="ko-KR" dirty="0"/>
              <a:t>: </a:t>
            </a:r>
            <a:r>
              <a:rPr lang="ko-KR" altLang="en-US" dirty="0"/>
              <a:t>서버의 요청을 받아 동적 데이터</a:t>
            </a:r>
            <a:r>
              <a:rPr lang="en-US" altLang="ko-KR" dirty="0"/>
              <a:t>(JSP, </a:t>
            </a:r>
            <a:r>
              <a:rPr lang="ko-KR" altLang="en-US" dirty="0" err="1"/>
              <a:t>서블릿</a:t>
            </a:r>
            <a:r>
              <a:rPr lang="en-US" altLang="ko-KR" dirty="0"/>
              <a:t>)</a:t>
            </a:r>
            <a:r>
              <a:rPr lang="ko-KR" altLang="en-US" dirty="0"/>
              <a:t>를 응답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※ WAS</a:t>
            </a:r>
            <a:r>
              <a:rPr lang="ko-KR" altLang="en-US" sz="1600" dirty="0"/>
              <a:t>가 웹서버와 웹컨테이너의 역할을 할 수 있으나 상황에 따라서 웹서버와 </a:t>
            </a:r>
            <a:r>
              <a:rPr lang="en-US" altLang="ko-KR" sz="1600" dirty="0"/>
              <a:t>WAS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분리해야할</a:t>
            </a:r>
            <a:r>
              <a:rPr lang="ko-KR" altLang="en-US" sz="1600" dirty="0"/>
              <a:t> 수도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있다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웹서버로는 아파치가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FC3E8-C16B-415D-8322-D142880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30" y="3994407"/>
            <a:ext cx="5838825" cy="2581275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A17C958-B70A-4CE3-B337-6A92336D6A02}"/>
              </a:ext>
            </a:extLst>
          </p:cNvPr>
          <p:cNvSpPr/>
          <p:nvPr/>
        </p:nvSpPr>
        <p:spPr>
          <a:xfrm>
            <a:off x="1796143" y="4502979"/>
            <a:ext cx="2390857" cy="782065"/>
          </a:xfrm>
          <a:prstGeom prst="wedgeRectCallout">
            <a:avLst>
              <a:gd name="adj1" fmla="val 130339"/>
              <a:gd name="adj2" fmla="val 5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ko-KR" altLang="en-US" dirty="0"/>
              <a:t>서버에 접속하는 고객</a:t>
            </a:r>
          </a:p>
        </p:txBody>
      </p:sp>
    </p:spTree>
    <p:extLst>
      <p:ext uri="{BB962C8B-B14F-4D97-AF65-F5344CB8AC3E}">
        <p14:creationId xmlns:p14="http://schemas.microsoft.com/office/powerpoint/2010/main" val="23459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doPost</a:t>
            </a:r>
            <a:r>
              <a:rPr lang="en-US" altLang="ko-KR" sz="1600" b="1" dirty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 - html</a:t>
            </a:r>
            <a:r>
              <a:rPr lang="ko-KR" altLang="en-US" sz="1100" dirty="0">
                <a:latin typeface="+mn-ea"/>
              </a:rPr>
              <a:t>내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method</a:t>
            </a:r>
            <a:r>
              <a:rPr lang="ko-KR" altLang="en-US" sz="1100" dirty="0">
                <a:latin typeface="+mn-ea"/>
              </a:rPr>
              <a:t>속성이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일 경우 호출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(jsp_5_1_ex1_servletex)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" y="1984614"/>
            <a:ext cx="4675909" cy="2613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1638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6244" y="4680944"/>
            <a:ext cx="115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Servlet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04" y="2026781"/>
            <a:ext cx="5384380" cy="23222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993921" y="3510116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12077" y="1984614"/>
            <a:ext cx="639098" cy="21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78710" y="2202426"/>
            <a:ext cx="2733367" cy="1396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90" y="1717070"/>
            <a:ext cx="7600740" cy="49176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컨텍스트 패스</a:t>
            </a:r>
            <a:r>
              <a:rPr lang="en-US" altLang="ko-KR" sz="1600" b="1" dirty="0">
                <a:latin typeface="+mn-ea"/>
              </a:rPr>
              <a:t>(Context Path)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WAS(Web Application Server)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구분하기 위한 </a:t>
            </a:r>
            <a:r>
              <a:rPr lang="en-US" altLang="ko-KR" sz="1100" dirty="0">
                <a:latin typeface="+mn-ea"/>
              </a:rPr>
              <a:t>path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이클립스에서</a:t>
            </a:r>
            <a:r>
              <a:rPr lang="ko-KR" altLang="en-US" sz="1100" dirty="0">
                <a:latin typeface="+mn-ea"/>
              </a:rPr>
              <a:t> 프로젝트를 생성하면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자동으로 </a:t>
            </a:r>
            <a:r>
              <a:rPr lang="en-US" altLang="ko-KR" sz="1100" dirty="0">
                <a:latin typeface="+mn-ea"/>
              </a:rPr>
              <a:t>server.xml</a:t>
            </a:r>
            <a:r>
              <a:rPr lang="ko-KR" altLang="en-US" sz="1100" dirty="0">
                <a:latin typeface="+mn-ea"/>
              </a:rPr>
              <a:t>에 추가 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만약 웹 프로젝트가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개라면 </a:t>
            </a:r>
            <a:r>
              <a:rPr lang="en-US" altLang="ko-KR" sz="1100" dirty="0" smtClean="0">
                <a:latin typeface="+mn-ea"/>
              </a:rPr>
              <a:t>Context </a:t>
            </a:r>
            <a:r>
              <a:rPr lang="ko-KR" altLang="en-US" sz="1100" dirty="0" smtClean="0">
                <a:latin typeface="+mn-ea"/>
              </a:rPr>
              <a:t>태그도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개가 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44054" y="2851355"/>
            <a:ext cx="1086465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9213" y="5857209"/>
            <a:ext cx="5880154" cy="276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9" y="1798696"/>
            <a:ext cx="2908452" cy="19360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47019" y="3067665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16590" y="1725437"/>
            <a:ext cx="837943" cy="36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03099" y="2574436"/>
            <a:ext cx="656523" cy="190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4296" y="2989779"/>
            <a:ext cx="5435029" cy="18000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작동 순서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2938" y="4789793"/>
            <a:ext cx="4633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톰캣이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서버로써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웹서버 역할과 컨테이너 역할을 동시에 하고 있음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2469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09140" y="3443170"/>
            <a:ext cx="1559168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웹서버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55810" y="3443170"/>
            <a:ext cx="2545234" cy="122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웹어플리케이션</a:t>
            </a:r>
            <a:r>
              <a:rPr lang="ko-KR" altLang="en-US" dirty="0">
                <a:latin typeface="+mn-ea"/>
              </a:rPr>
              <a:t> 서버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577962" y="2895129"/>
            <a:ext cx="2603846" cy="23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컨테이너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 err="1">
                <a:latin typeface="+mn-ea"/>
              </a:rPr>
              <a:t>스레드</a:t>
            </a:r>
            <a:r>
              <a:rPr lang="ko-KR" altLang="en-US" sz="1100" dirty="0">
                <a:latin typeface="+mn-ea"/>
              </a:rPr>
              <a:t> 생성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en-US" altLang="ko-KR" sz="1100" dirty="0"/>
              <a:t>2) Servlet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503134" y="4072874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759637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978948" y="4087622"/>
            <a:ext cx="52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4E87B-74A3-49A4-B1D4-7A3F73FF25FF}"/>
              </a:ext>
            </a:extLst>
          </p:cNvPr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클라이언트에서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요청이 들어 오면 서버에서는 </a:t>
            </a:r>
            <a:r>
              <a:rPr lang="en-US" altLang="ko-KR" dirty="0">
                <a:latin typeface="+mn-ea"/>
              </a:rPr>
              <a:t>servlet</a:t>
            </a:r>
            <a:r>
              <a:rPr lang="ko-KR" altLang="en-US" dirty="0">
                <a:latin typeface="+mn-ea"/>
              </a:rPr>
              <a:t>컨테이너를 만들고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요청이 있을 때마다 스레드가 생성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7581" y="25821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톰캣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라이프사이클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생명주기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사용도가 높은 이유는 빠른 응답 속도 때문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최초 요청 시 객체가 만들어져 메모리에 로딩되고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이후 요청 시에는 기존의 객체를 재활용하게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동작 속도가 빠릅니다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라이프사이클을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282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03282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168403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03282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4175614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185139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80376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6163" y="242451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163" y="3328592"/>
            <a:ext cx="852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최초 한번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6162" y="4232672"/>
            <a:ext cx="1151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latin typeface="+mn-ea"/>
              </a:rPr>
              <a:t>요청시</a:t>
            </a:r>
            <a:r>
              <a:rPr lang="ko-KR" altLang="en-US" sz="1100" dirty="0">
                <a:latin typeface="+mn-ea"/>
              </a:rPr>
              <a:t> 매번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6161" y="5136752"/>
            <a:ext cx="3103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마지막 한번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자원 해제 </a:t>
            </a:r>
            <a:r>
              <a:rPr lang="en-US" altLang="ko-KR" sz="1100" dirty="0">
                <a:latin typeface="+mn-ea"/>
              </a:rPr>
              <a:t>: servlet </a:t>
            </a:r>
            <a:r>
              <a:rPr lang="ko-KR" altLang="en-US" sz="1100" dirty="0">
                <a:latin typeface="+mn-ea"/>
              </a:rPr>
              <a:t>수정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 </a:t>
            </a:r>
            <a:r>
              <a:rPr lang="ko-KR" altLang="en-US" sz="1100" dirty="0" err="1">
                <a:latin typeface="+mn-ea"/>
              </a:rPr>
              <a:t>재가동</a:t>
            </a:r>
            <a:r>
              <a:rPr lang="ko-KR" altLang="en-US" sz="1100" dirty="0">
                <a:latin typeface="+mn-ea"/>
              </a:rPr>
              <a:t> 등등</a:t>
            </a:r>
            <a:r>
              <a:rPr lang="en-US" altLang="ko-KR" sz="1100" dirty="0"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714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</a:t>
            </a:r>
            <a:r>
              <a:rPr lang="ko-KR" altLang="en-US" sz="1600" b="1" dirty="0">
                <a:latin typeface="+mn-ea"/>
              </a:rPr>
              <a:t>선처리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후처리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의 라이프 </a:t>
            </a:r>
            <a:r>
              <a:rPr lang="ko-KR" altLang="en-US" sz="1100" dirty="0" err="1">
                <a:latin typeface="+mn-ea"/>
              </a:rPr>
              <a:t>사이클중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과 </a:t>
            </a:r>
            <a:r>
              <a:rPr lang="en-US" altLang="ko-KR" sz="1100" dirty="0">
                <a:latin typeface="+mn-ea"/>
              </a:rPr>
              <a:t>destroy()</a:t>
            </a:r>
            <a:r>
              <a:rPr lang="ko-KR" altLang="en-US" sz="1100" dirty="0" err="1">
                <a:latin typeface="+mn-ea"/>
              </a:rPr>
              <a:t>메소드와</a:t>
            </a:r>
            <a:r>
              <a:rPr lang="ko-KR" altLang="en-US" sz="1100" dirty="0">
                <a:latin typeface="+mn-ea"/>
              </a:rPr>
              <a:t> 관련하여 선처리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init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후처리</a:t>
            </a:r>
            <a:r>
              <a:rPr lang="en-US" altLang="ko-KR" sz="1100" dirty="0">
                <a:latin typeface="+mn-ea"/>
              </a:rPr>
              <a:t>(destroy()</a:t>
            </a:r>
            <a:r>
              <a:rPr lang="ko-KR" altLang="en-US" sz="1100" dirty="0">
                <a:latin typeface="+mn-ea"/>
              </a:rPr>
              <a:t>후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작업이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(jsp_6_2_ex1_lifecycleex)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22889" y="229709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객체생성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22889" y="320117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88010" y="4105256"/>
            <a:ext cx="4014421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service(), </a:t>
            </a:r>
            <a:r>
              <a:rPr lang="en-US" altLang="ko-KR" dirty="0" err="1"/>
              <a:t>doGet</a:t>
            </a:r>
            <a:r>
              <a:rPr lang="en-US" altLang="ko-KR" dirty="0"/>
              <a:t>(), </a:t>
            </a:r>
            <a:r>
              <a:rPr lang="en-US" altLang="ko-KR" dirty="0" err="1"/>
              <a:t>doPost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22889" y="5009336"/>
            <a:ext cx="2744664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destroy() </a:t>
            </a:r>
            <a:r>
              <a:rPr lang="ko-KR" altLang="en-US" dirty="0">
                <a:latin typeface="+mn-ea"/>
              </a:rPr>
              <a:t>호출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8" idx="0"/>
          </p:cNvCxnSpPr>
          <p:nvPr/>
        </p:nvCxnSpPr>
        <p:spPr>
          <a:xfrm flipH="1">
            <a:off x="2795221" y="281353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804746" y="371761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799983" y="4621699"/>
            <a:ext cx="9525" cy="38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5936" y="2737990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선처리 </a:t>
            </a:r>
            <a:r>
              <a:rPr lang="en-US" altLang="ko-KR" dirty="0">
                <a:latin typeface="+mn-ea"/>
              </a:rPr>
              <a:t>: @</a:t>
            </a:r>
            <a:r>
              <a:rPr lang="en-US" altLang="ko-KR" dirty="0" err="1">
                <a:latin typeface="+mn-ea"/>
              </a:rPr>
              <a:t>PostConstruct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65936" y="5407792"/>
            <a:ext cx="2744664" cy="5164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후처리 </a:t>
            </a:r>
            <a:r>
              <a:rPr lang="en-US" altLang="ko-KR" dirty="0"/>
              <a:t>: @</a:t>
            </a:r>
            <a:r>
              <a:rPr lang="en-US" altLang="ko-KR" dirty="0" err="1"/>
              <a:t>PreDestroy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04746" y="2998839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14271" y="5666013"/>
            <a:ext cx="3061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824103" y="5525779"/>
            <a:ext cx="0" cy="14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B4EA45-F3B9-4F5A-A174-077AE056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31" y="3439733"/>
            <a:ext cx="69530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태그는 </a:t>
            </a:r>
            <a:r>
              <a:rPr lang="ko-KR" altLang="en-US" sz="1100" dirty="0" err="1">
                <a:latin typeface="+mn-ea"/>
              </a:rPr>
              <a:t>서버쪽으로</a:t>
            </a:r>
            <a:r>
              <a:rPr lang="ko-KR" altLang="en-US" sz="1100" dirty="0">
                <a:latin typeface="+mn-ea"/>
              </a:rPr>
              <a:t> 정보를 전달할 때 사용하는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의 모든 태그를 학습할 필요는 없습니다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</a:t>
            </a:r>
            <a:r>
              <a:rPr lang="ko-KR" altLang="en-US" sz="1100" dirty="0" err="1">
                <a:latin typeface="+mn-ea"/>
              </a:rPr>
              <a:t>웹프로그래머로서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언어를 어느 정도는 할 수 있어야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틈틈이 공부해야 겠죠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197466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input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28143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2274309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태그의 종류를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(type, name, value)</a:t>
            </a:r>
          </a:p>
          <a:p>
            <a:r>
              <a:rPr lang="en-US" altLang="ko-KR" sz="1100" dirty="0">
                <a:latin typeface="+mn-ea"/>
              </a:rPr>
              <a:t>  - type : </a:t>
            </a:r>
            <a:r>
              <a:rPr lang="ko-KR" altLang="en-US" sz="1100" dirty="0">
                <a:latin typeface="+mn-ea"/>
              </a:rPr>
              <a:t>태그 종류 지정</a:t>
            </a:r>
            <a:r>
              <a:rPr lang="en-US" altLang="ko-KR" sz="1100" dirty="0">
                <a:latin typeface="+mn-ea"/>
              </a:rPr>
              <a:t>(ex. text, password, submit, checkbox, radio, reset)</a:t>
            </a:r>
          </a:p>
          <a:p>
            <a:r>
              <a:rPr lang="en-US" altLang="ko-KR" sz="1100" dirty="0">
                <a:latin typeface="+mn-ea"/>
              </a:rPr>
              <a:t>  - name : input</a:t>
            </a:r>
            <a:r>
              <a:rPr lang="ko-KR" altLang="en-US" sz="1100" dirty="0">
                <a:latin typeface="+mn-ea"/>
              </a:rPr>
              <a:t>태그 이름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- value : name</a:t>
            </a:r>
            <a:r>
              <a:rPr lang="ko-KR" altLang="en-US" sz="1100" dirty="0">
                <a:latin typeface="+mn-ea"/>
              </a:rPr>
              <a:t>에 해당하는 값</a:t>
            </a:r>
            <a:r>
              <a:rPr lang="en-US" altLang="ko-KR" sz="1100" dirty="0">
                <a:latin typeface="+mn-ea"/>
              </a:rPr>
              <a:t>(ex. name = value)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5832" y="373955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text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399303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403920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일반적인 데이터를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type="text" name="name" size="10"&gt;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4934175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password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5187656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5233822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 페이지 등에서 비밀번호 입력하기 위해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type="password" name="name" size="10"&gt;</a:t>
            </a:r>
          </a:p>
        </p:txBody>
      </p:sp>
    </p:spTree>
    <p:extLst>
      <p:ext uri="{BB962C8B-B14F-4D97-AF65-F5344CB8AC3E}">
        <p14:creationId xmlns:p14="http://schemas.microsoft.com/office/powerpoint/2010/main" val="38410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종류의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태그들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0E5AA-F9CE-486C-B229-EA888336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25" y="2708921"/>
            <a:ext cx="3152775" cy="2733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C558F-B374-43D0-81F6-D80E16F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3" y="2636913"/>
            <a:ext cx="209550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1579" y="148987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6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너비와 높이 지정 가능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 안에서는 띄어쓰기를 주의해야 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7DF5B-2915-4324-BEB2-0E2241B2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46" y="3718619"/>
            <a:ext cx="2428875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3DEB4-D761-4070-A43D-B836C8D4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01" y="2402162"/>
            <a:ext cx="3476625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FCC89-93E4-4F07-A886-0E177766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39" y="4735304"/>
            <a:ext cx="2286000" cy="100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FDA14C-3103-454C-984B-082F729E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83" y="4847332"/>
            <a:ext cx="1533525" cy="77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A60119-5B5F-4EF2-BBA4-AF8DB453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5" y="5925377"/>
            <a:ext cx="229552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71E689-4EE9-4253-A760-85152F39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739" y="5937963"/>
            <a:ext cx="197167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684AF2-5B31-464D-BC8E-8CC79AFB3491}"/>
              </a:ext>
            </a:extLst>
          </p:cNvPr>
          <p:cNvSpPr txBox="1"/>
          <p:nvPr/>
        </p:nvSpPr>
        <p:spPr>
          <a:xfrm>
            <a:off x="5748937" y="3811974"/>
            <a:ext cx="4201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Textarea</a:t>
            </a:r>
            <a:r>
              <a:rPr lang="ko-KR" altLang="en-US" dirty="0"/>
              <a:t>태그 안에서는 한 칸의</a:t>
            </a:r>
            <a:endParaRPr lang="en-US" altLang="ko-KR" dirty="0"/>
          </a:p>
          <a:p>
            <a:r>
              <a:rPr lang="ko-KR" altLang="en-US" dirty="0"/>
              <a:t>띄어쓰기나 </a:t>
            </a:r>
            <a:r>
              <a:rPr lang="ko-KR" altLang="en-US" dirty="0" err="1"/>
              <a:t>개행도</a:t>
            </a:r>
            <a:r>
              <a:rPr lang="ko-KR" altLang="en-US" dirty="0"/>
              <a:t> 모두 그대로 반영됨</a:t>
            </a:r>
            <a:endParaRPr lang="en-US" altLang="ko-KR" dirty="0"/>
          </a:p>
          <a:p>
            <a:r>
              <a:rPr lang="en-US" altLang="ko-KR" dirty="0"/>
              <a:t>※p</a:t>
            </a:r>
            <a:r>
              <a:rPr lang="ko-KR" altLang="en-US" dirty="0" err="1"/>
              <a:t>태그랑</a:t>
            </a:r>
            <a:r>
              <a:rPr lang="ko-KR" altLang="en-US" dirty="0"/>
              <a:t> 비교해보기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1579" y="150184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7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 err="1"/>
              <a:t>textarea</a:t>
            </a:r>
            <a:r>
              <a:rPr lang="ko-KR" altLang="en-US" dirty="0"/>
              <a:t>태그와 마찬가지로 </a:t>
            </a:r>
            <a:r>
              <a:rPr lang="en-US" altLang="ko-KR" dirty="0"/>
              <a:t>Input </a:t>
            </a:r>
            <a:r>
              <a:rPr lang="ko-KR" altLang="en-US" dirty="0"/>
              <a:t>태그가 아닌 입력 양식 태그</a:t>
            </a:r>
            <a:endParaRPr lang="en-US" altLang="ko-KR" dirty="0"/>
          </a:p>
          <a:p>
            <a:pPr lvl="1"/>
            <a:r>
              <a:rPr lang="ko-KR" altLang="en-US" dirty="0"/>
              <a:t>여러 개의 목록에서 여러 가지 선택 가능</a:t>
            </a:r>
            <a:endParaRPr lang="en-US" altLang="ko-KR" dirty="0"/>
          </a:p>
          <a:p>
            <a:pPr lvl="2"/>
            <a:r>
              <a:rPr lang="en-US" altLang="ko-KR" dirty="0"/>
              <a:t>select : </a:t>
            </a:r>
            <a:r>
              <a:rPr lang="ko-KR" altLang="en-US" dirty="0"/>
              <a:t>선택 양식 생성</a:t>
            </a:r>
            <a:endParaRPr lang="en-US" altLang="ko-KR" dirty="0"/>
          </a:p>
          <a:p>
            <a:pPr lvl="2"/>
            <a:r>
              <a:rPr lang="en-US" altLang="ko-KR" dirty="0" err="1"/>
              <a:t>optgroup</a:t>
            </a:r>
            <a:r>
              <a:rPr lang="en-US" altLang="ko-KR" dirty="0"/>
              <a:t> : </a:t>
            </a:r>
            <a:r>
              <a:rPr lang="ko-KR" altLang="en-US" dirty="0"/>
              <a:t>옵션을 그룹화</a:t>
            </a:r>
            <a:endParaRPr lang="en-US" altLang="ko-KR" dirty="0"/>
          </a:p>
          <a:p>
            <a:pPr lvl="2"/>
            <a:r>
              <a:rPr lang="en-US" altLang="ko-KR" dirty="0"/>
              <a:t>option : </a:t>
            </a:r>
            <a:r>
              <a:rPr lang="ko-KR" altLang="en-US" dirty="0"/>
              <a:t>옵션을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DEB6-0A03-4D9B-9D0F-6763D3DE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66" y="3294014"/>
            <a:ext cx="2247900" cy="119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A9339E-A314-49CF-AE0A-44B770D9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66" y="4572296"/>
            <a:ext cx="2343150" cy="1190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FA05E-0C11-49AF-B0F2-CBB409A1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7" y="3346224"/>
            <a:ext cx="8191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CA0A5A-8068-4F21-B637-A6068C33821E}"/>
              </a:ext>
            </a:extLst>
          </p:cNvPr>
          <p:cNvSpPr txBox="1"/>
          <p:nvPr/>
        </p:nvSpPr>
        <p:spPr>
          <a:xfrm>
            <a:off x="8580398" y="3685433"/>
            <a:ext cx="201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 개만 선택 가능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7AA36C-14BD-400D-9CB7-E5ABBBA0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819" y="4632468"/>
            <a:ext cx="866775" cy="1019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2D9E79-BCE6-4267-9D99-1097B14237A3}"/>
              </a:ext>
            </a:extLst>
          </p:cNvPr>
          <p:cNvSpPr txBox="1"/>
          <p:nvPr/>
        </p:nvSpPr>
        <p:spPr>
          <a:xfrm>
            <a:off x="8461678" y="4957389"/>
            <a:ext cx="347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</a:t>
            </a:r>
            <a:r>
              <a:rPr lang="ko-KR" altLang="en-US" dirty="0"/>
              <a:t>키 누르면 여러 개 선택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1579" y="142641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29F5-70AA-4BE6-965B-EE371D49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그룹화하는 것도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DA471-C4C1-40C8-956D-1EBED715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3" y="2392978"/>
            <a:ext cx="321945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FE4CA-6C6C-4359-809C-7DC5231C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780928"/>
            <a:ext cx="1504950" cy="1466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1579" y="141195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5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E2349-356C-49E4-97D7-DDC4539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5970"/>
            <a:ext cx="6115456" cy="3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submit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6" y="163029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전송할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type="submit" value="</a:t>
            </a:r>
            <a:r>
              <a:rPr lang="ko-KR" altLang="en-US" sz="1600" dirty="0">
                <a:latin typeface="+mn-ea"/>
              </a:rPr>
              <a:t>전송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832" y="252526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reset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14656" y="277875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56" y="2824916"/>
            <a:ext cx="67365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내의 데이터를 초기화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type="reset" value="</a:t>
            </a:r>
            <a:r>
              <a:rPr lang="ko-KR" altLang="en-US" sz="1600" dirty="0">
                <a:latin typeface="+mn-ea"/>
              </a:rPr>
              <a:t>초기화</a:t>
            </a:r>
            <a:r>
              <a:rPr lang="en-US" altLang="ko-KR" sz="1600" dirty="0">
                <a:latin typeface="+mn-ea"/>
              </a:rPr>
              <a:t>"&gt;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832" y="371988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checkbox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14656" y="397337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656" y="4019536"/>
            <a:ext cx="673651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데이터값을</a:t>
            </a:r>
            <a:r>
              <a:rPr lang="ko-KR" altLang="en-US" sz="1100" dirty="0">
                <a:latin typeface="+mn-ea"/>
              </a:rPr>
              <a:t> 여러 개 전송해야 할 때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value="read"&gt;</a:t>
            </a:r>
            <a:r>
              <a:rPr lang="ko-KR" altLang="en-US" sz="1600" dirty="0">
                <a:latin typeface="+mn-ea"/>
              </a:rPr>
              <a:t>독서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value="cook"&gt;</a:t>
            </a:r>
            <a:r>
              <a:rPr lang="ko-KR" altLang="en-US" sz="1600" dirty="0">
                <a:latin typeface="+mn-ea"/>
              </a:rPr>
              <a:t>요리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value="run"&gt;</a:t>
            </a:r>
            <a:r>
              <a:rPr lang="ko-KR" altLang="en-US" sz="1600" dirty="0">
                <a:latin typeface="+mn-ea"/>
              </a:rPr>
              <a:t>조깅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value="swim"&gt;</a:t>
            </a:r>
            <a:r>
              <a:rPr lang="ko-KR" altLang="en-US" sz="1600" dirty="0">
                <a:latin typeface="+mn-ea"/>
              </a:rPr>
              <a:t>수영</a:t>
            </a:r>
          </a:p>
          <a:p>
            <a:r>
              <a:rPr lang="en-US" altLang="ko-KR" sz="1600" dirty="0">
                <a:latin typeface="+mn-ea"/>
              </a:rPr>
              <a:t>&lt;input type="checkbox" name="hobby" value="sleep"&gt;</a:t>
            </a:r>
            <a:r>
              <a:rPr lang="ko-KR" altLang="en-US" sz="1600" dirty="0">
                <a:latin typeface="+mn-ea"/>
              </a:rPr>
              <a:t>취침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8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32" y="1330649"/>
            <a:ext cx="6805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type = radio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14656" y="1584130"/>
            <a:ext cx="673651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655" y="1630296"/>
            <a:ext cx="766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checkbox</a:t>
            </a:r>
            <a:r>
              <a:rPr lang="ko-KR" altLang="en-US" sz="1100" dirty="0"/>
              <a:t>와 달리 여러 개의 데이터 값 중 한 개의 값만을 전송할 때 사용합니다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"&gt;</a:t>
            </a:r>
            <a:r>
              <a:rPr lang="ko-KR" altLang="en-US" sz="1600" dirty="0"/>
              <a:t>국어</a:t>
            </a:r>
          </a:p>
          <a:p>
            <a:r>
              <a:rPr lang="en-US" altLang="ko-KR" sz="1600" dirty="0"/>
              <a:t>&lt;input type="radio" name="major" value="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" checked="checked"&gt;</a:t>
            </a:r>
            <a:r>
              <a:rPr lang="ko-KR" altLang="en-US" sz="1600" dirty="0"/>
              <a:t>영어</a:t>
            </a:r>
          </a:p>
          <a:p>
            <a:r>
              <a:rPr lang="en-US" altLang="ko-KR" sz="1600" dirty="0"/>
              <a:t>&lt;input type="radio" name="major" value="mat" &gt;</a:t>
            </a:r>
            <a:r>
              <a:rPr lang="ko-KR" altLang="en-US" sz="1600" dirty="0"/>
              <a:t>수학</a:t>
            </a:r>
          </a:p>
          <a:p>
            <a:r>
              <a:rPr lang="en-US" altLang="ko-KR" sz="1600" dirty="0"/>
              <a:t>&lt;input type="radio" name="major" value="des" &gt;</a:t>
            </a:r>
            <a:r>
              <a:rPr lang="ko-KR" altLang="en-US" sz="1600" dirty="0"/>
              <a:t>디자인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08" y="351331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376679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3812962"/>
            <a:ext cx="106767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리스트형태의 데이터를 사용합니다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600" dirty="0"/>
              <a:t>&lt;select name="protocol"&gt;</a:t>
            </a:r>
          </a:p>
          <a:p>
            <a:pPr lvl="1"/>
            <a:r>
              <a:rPr lang="en-US" altLang="ko-KR" sz="1600" dirty="0"/>
              <a:t>&lt;option value="http"&gt;http&lt;/option&gt;</a:t>
            </a:r>
          </a:p>
          <a:p>
            <a:pPr lvl="1"/>
            <a:r>
              <a:rPr lang="en-US" altLang="ko-KR" sz="1600" dirty="0"/>
              <a:t>&lt;option value="ftp" selected="selected"&gt;ftp&lt;/option&gt;</a:t>
            </a:r>
          </a:p>
          <a:p>
            <a:r>
              <a:rPr lang="en-US" altLang="ko-KR" sz="1600" dirty="0"/>
              <a:t>      &lt;option value="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"&gt;</a:t>
            </a:r>
            <a:r>
              <a:rPr lang="en-US" altLang="ko-KR" sz="1600" dirty="0" err="1"/>
              <a:t>smtp</a:t>
            </a:r>
            <a:r>
              <a:rPr lang="en-US" altLang="ko-KR" sz="1600" dirty="0"/>
              <a:t>&lt;/option&gt;</a:t>
            </a:r>
          </a:p>
          <a:p>
            <a:r>
              <a:rPr lang="en-US" altLang="ko-KR" sz="1600" dirty="0"/>
              <a:t>      &lt;option value="pop"&gt;pop&lt;/option&gt;</a:t>
            </a:r>
          </a:p>
          <a:p>
            <a:r>
              <a:rPr lang="en-US" altLang="ko-KR" sz="1600" dirty="0"/>
              <a:t>&lt;/select&gt;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76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form</a:t>
            </a:r>
            <a:r>
              <a:rPr lang="ko-KR" altLang="en-US" sz="1600" b="1" dirty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7008" y="120973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 </a:t>
            </a:r>
            <a:r>
              <a:rPr lang="en-US" altLang="ko-KR" sz="1100" dirty="0" err="1">
                <a:latin typeface="+mn-ea"/>
              </a:rPr>
              <a:t>태그</a:t>
            </a:r>
            <a:r>
              <a:rPr lang="en-US" altLang="ko-KR" sz="1100" dirty="0">
                <a:latin typeface="+mn-ea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5832" y="146321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008" y="150937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Input </a:t>
            </a:r>
            <a:r>
              <a:rPr lang="ko-KR" altLang="en-US" sz="1100" dirty="0"/>
              <a:t>태그들의 값을 서버로 전송하기 위한 정보를 담고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008" y="2118977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&lt;form action="</a:t>
            </a:r>
            <a:r>
              <a:rPr lang="en-US" altLang="ko-KR" sz="3600" dirty="0" err="1"/>
              <a:t>FormEx</a:t>
            </a:r>
            <a:r>
              <a:rPr lang="en-US" altLang="ko-KR" sz="3600" dirty="0"/>
              <a:t>" method="post"&gt;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84647" y="2695001"/>
            <a:ext cx="1639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91362" y="2720071"/>
            <a:ext cx="1240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650807" y="2720071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0586" y="3288632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요청하는 컴포넌트 이름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</a:t>
            </a:r>
            <a:r>
              <a:rPr lang="en-US" altLang="ko-KR" sz="1100" dirty="0" err="1"/>
              <a:t>join.jsp</a:t>
            </a:r>
            <a:r>
              <a:rPr lang="en-US" altLang="ko-KR" sz="1100" dirty="0"/>
              <a:t>, info.html, </a:t>
            </a:r>
            <a:r>
              <a:rPr lang="en-US" altLang="ko-KR" sz="1100" dirty="0" err="1"/>
              <a:t>HWorld</a:t>
            </a:r>
            <a:r>
              <a:rPr lang="en-US" altLang="ko-KR" sz="1100" dirty="0"/>
              <a:t>)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425638" y="2728863"/>
            <a:ext cx="0" cy="54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417" y="3297424"/>
            <a:ext cx="3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요청을 처리하는 방식</a:t>
            </a:r>
            <a:endParaRPr lang="en-US" altLang="ko-KR" sz="1100" dirty="0"/>
          </a:p>
          <a:p>
            <a:pPr algn="ctr"/>
            <a:r>
              <a:rPr lang="en-US" altLang="ko-KR" sz="1100" dirty="0"/>
              <a:t>(ex. get, post)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832" y="446000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Get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MemberJoin?id</a:t>
            </a:r>
            <a:r>
              <a:rPr lang="en-US" altLang="ko-KR" dirty="0">
                <a:latin typeface="+mn-ea"/>
              </a:rPr>
              <a:t>=“</a:t>
            </a:r>
            <a:r>
              <a:rPr lang="en-US" altLang="ko-KR" dirty="0" err="1">
                <a:latin typeface="+mn-ea"/>
              </a:rPr>
              <a:t>abcdefg</a:t>
            </a:r>
            <a:r>
              <a:rPr lang="en-US" altLang="ko-KR" dirty="0">
                <a:latin typeface="+mn-ea"/>
              </a:rPr>
              <a:t>”&amp;name=“</a:t>
            </a:r>
            <a:r>
              <a:rPr lang="ko-KR" altLang="en-US" dirty="0">
                <a:latin typeface="+mn-ea"/>
              </a:rPr>
              <a:t>홍길동</a:t>
            </a:r>
            <a:r>
              <a:rPr lang="en-US" altLang="ko-KR" dirty="0">
                <a:latin typeface="+mn-ea"/>
              </a:rPr>
              <a:t>”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5832" y="5054254"/>
            <a:ext cx="99320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Post : 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http://IP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:port</a:t>
            </a:r>
            <a:r>
              <a:rPr lang="ko-KR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번호</a:t>
            </a:r>
            <a:r>
              <a:rPr lang="en-US" altLang="ko-KR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ko-KR" altLang="en-US" dirty="0" err="1">
                <a:latin typeface="+mn-ea"/>
              </a:rPr>
              <a:t>컨텍스트</a:t>
            </a:r>
            <a:r>
              <a:rPr lang="en-US" altLang="ko-KR" dirty="0">
                <a:latin typeface="+mn-ea"/>
              </a:rPr>
              <a:t>/path/</a:t>
            </a:r>
            <a:r>
              <a:rPr lang="en-US" altLang="ko-KR" dirty="0" err="1">
                <a:latin typeface="+mn-ea"/>
              </a:rPr>
              <a:t>MemberJoin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8" y="4325742"/>
            <a:ext cx="3341979" cy="1953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Servlet Parameter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Form</a:t>
            </a:r>
            <a:r>
              <a:rPr lang="ko-KR" altLang="en-US" sz="1100" dirty="0">
                <a:latin typeface="+mn-ea"/>
              </a:rPr>
              <a:t>태그의 </a:t>
            </a:r>
            <a:r>
              <a:rPr lang="en-US" altLang="ko-KR" sz="1100" dirty="0">
                <a:latin typeface="+mn-ea"/>
              </a:rPr>
              <a:t>submit </a:t>
            </a:r>
            <a:r>
              <a:rPr lang="ko-KR" altLang="en-US" sz="1100" dirty="0">
                <a:latin typeface="+mn-ea"/>
              </a:rPr>
              <a:t>버튼을 클릭하여 데이터를 서버로 전송하면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해당파일</a:t>
            </a:r>
            <a:r>
              <a:rPr lang="en-US" altLang="ko-KR" sz="1100" dirty="0">
                <a:latin typeface="+mn-ea"/>
              </a:rPr>
              <a:t>(Servlet)</a:t>
            </a:r>
            <a:r>
              <a:rPr lang="ko-KR" altLang="en-US" sz="1100" dirty="0">
                <a:latin typeface="+mn-ea"/>
              </a:rPr>
              <a:t>에서는 </a:t>
            </a:r>
            <a:r>
              <a:rPr lang="en-US" altLang="ko-KR" sz="1100" dirty="0" err="1">
                <a:latin typeface="+mn-ea"/>
              </a:rPr>
              <a:t>HttpServletRequest</a:t>
            </a:r>
            <a:r>
              <a:rPr lang="ko-KR" altLang="en-US" sz="1100" dirty="0">
                <a:latin typeface="+mn-ea"/>
              </a:rPr>
              <a:t>객체를 이용하여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값을 얻을 수 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(jsp_7_1_ex1_formex)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2614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&lt;form&gt;</a:t>
            </a:r>
          </a:p>
          <a:p>
            <a:pPr algn="ctr"/>
            <a:r>
              <a:rPr lang="en-US" altLang="ko-KR" sz="1200" dirty="0">
                <a:latin typeface="+mn-ea"/>
              </a:rPr>
              <a:t>&lt;input type=“submit” value=“</a:t>
            </a:r>
            <a:r>
              <a:rPr lang="ko-KR" altLang="en-US" sz="1200" dirty="0">
                <a:latin typeface="+mn-ea"/>
              </a:rPr>
              <a:t>전송</a:t>
            </a:r>
            <a:r>
              <a:rPr lang="en-US" altLang="ko-KR" sz="1200" dirty="0">
                <a:latin typeface="+mn-ea"/>
              </a:rPr>
              <a:t>”&gt;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en-US" altLang="ko-KR" sz="1200" dirty="0">
                <a:latin typeface="+mn-ea"/>
              </a:rPr>
              <a:t>&lt;/form&gt;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86145" y="2060495"/>
            <a:ext cx="2813540" cy="204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파일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200" dirty="0" err="1">
                <a:latin typeface="+mn-ea"/>
              </a:rPr>
              <a:t>HttpServletRequest</a:t>
            </a:r>
            <a:r>
              <a:rPr lang="ko-KR" altLang="en-US" sz="1200" dirty="0">
                <a:latin typeface="+mn-ea"/>
              </a:rPr>
              <a:t>객체</a:t>
            </a:r>
            <a:r>
              <a:rPr lang="ko-KR" altLang="en-US" sz="1200" dirty="0"/>
              <a:t>를 이용하여</a:t>
            </a:r>
            <a:r>
              <a:rPr lang="en-US" altLang="ko-KR" sz="1200" dirty="0"/>
              <a:t>,</a:t>
            </a:r>
          </a:p>
          <a:p>
            <a:pPr algn="ctr"/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값을 얻음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관련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getParameterValues</a:t>
            </a:r>
            <a:r>
              <a:rPr lang="en-US" altLang="ko-KR" sz="1200" dirty="0">
                <a:latin typeface="+mn-ea"/>
              </a:rPr>
              <a:t>(name)</a:t>
            </a:r>
          </a:p>
          <a:p>
            <a:pPr algn="ctr"/>
            <a:r>
              <a:rPr lang="en-US" altLang="ko-KR" sz="1200" dirty="0" err="1">
                <a:latin typeface="+mn-ea"/>
              </a:rPr>
              <a:t>getParameterNames</a:t>
            </a:r>
            <a:r>
              <a:rPr lang="en-US" altLang="ko-KR" sz="1200" dirty="0">
                <a:latin typeface="+mn-ea"/>
              </a:rPr>
              <a:t>()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54414" y="3084921"/>
            <a:ext cx="1749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67076" y="2851027"/>
            <a:ext cx="721527" cy="216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0" y="4299366"/>
            <a:ext cx="4250826" cy="7399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27839" y="4453034"/>
            <a:ext cx="896813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083" y="4883125"/>
            <a:ext cx="240909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24652" y="4547375"/>
            <a:ext cx="2479431" cy="49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44" y="4880711"/>
            <a:ext cx="1157169" cy="3699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857640" y="4871637"/>
            <a:ext cx="1321776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30759" y="5067448"/>
            <a:ext cx="109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한글처리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Tomcat </a:t>
            </a:r>
            <a:r>
              <a:rPr lang="ko-KR" altLang="en-US" sz="1100" dirty="0">
                <a:latin typeface="+mn-ea"/>
              </a:rPr>
              <a:t>서버의 기본 문자 처리 방식은 </a:t>
            </a:r>
            <a:r>
              <a:rPr lang="en-US" altLang="ko-KR" sz="1100" dirty="0" smtClean="0">
                <a:latin typeface="+mn-ea"/>
              </a:rPr>
              <a:t>ISO-8859-1 </a:t>
            </a:r>
            <a:r>
              <a:rPr lang="ko-KR" altLang="en-US" sz="1100" dirty="0">
                <a:latin typeface="+mn-ea"/>
              </a:rPr>
              <a:t>방식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개발자가 별도의 한글 </a:t>
            </a:r>
            <a:r>
              <a:rPr lang="ko-KR" altLang="en-US" sz="1100" dirty="0" err="1">
                <a:latin typeface="+mn-ea"/>
              </a:rPr>
              <a:t>인코딩을</a:t>
            </a:r>
            <a:r>
              <a:rPr lang="ko-KR" altLang="en-US" sz="1100" dirty="0">
                <a:latin typeface="+mn-ea"/>
              </a:rPr>
              <a:t> 하지 않으면 한들이 깨져 보이는 현상이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방식에 따라서 한글처리 방식에 차이가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utf-8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을 더 선호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(jsp_7_3_ex1_encodingex)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877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Get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&lt;server.xml 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4067" y="2438567"/>
            <a:ext cx="3681048" cy="143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Post</a:t>
            </a:r>
            <a:r>
              <a:rPr lang="ko-KR" altLang="en-US" dirty="0">
                <a:latin typeface="+mn-ea"/>
              </a:rPr>
              <a:t>방식 요청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request.setCharacterEncoding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 err="1">
                <a:latin typeface="+mn-ea"/>
              </a:rPr>
              <a:t>메소드</a:t>
            </a:r>
            <a:r>
              <a:rPr lang="ko-KR" altLang="en-US" sz="1200" dirty="0">
                <a:latin typeface="+mn-ea"/>
              </a:rPr>
              <a:t> 이용</a:t>
            </a:r>
            <a:r>
              <a:rPr lang="en-US" altLang="ko-KR" sz="1200" dirty="0">
                <a:latin typeface="+mn-ea"/>
              </a:rPr>
              <a:t>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1" y="4233497"/>
            <a:ext cx="3810000" cy="3429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6740" y="4211244"/>
            <a:ext cx="1739414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7" y="4000134"/>
            <a:ext cx="3686175" cy="11525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1717" y="4769922"/>
            <a:ext cx="3028952" cy="36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9B484-A720-4A91-8E0D-14BDE31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66" y="4976813"/>
            <a:ext cx="4514850" cy="533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290558-055D-4332-8529-CBA6EF147F81}"/>
              </a:ext>
            </a:extLst>
          </p:cNvPr>
          <p:cNvSpPr/>
          <p:nvPr/>
        </p:nvSpPr>
        <p:spPr>
          <a:xfrm>
            <a:off x="5604360" y="4901806"/>
            <a:ext cx="281356" cy="250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태그에서 학생의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Student</a:t>
            </a:r>
            <a:r>
              <a:rPr lang="ko-KR" altLang="en-US" dirty="0"/>
              <a:t>라는 클래스에 학생의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Student : name, age, number</a:t>
            </a:r>
          </a:p>
          <a:p>
            <a:r>
              <a:rPr lang="en-US" altLang="ko-KR" dirty="0"/>
              <a:t>Form</a:t>
            </a:r>
            <a:r>
              <a:rPr lang="ko-KR" altLang="en-US" dirty="0"/>
              <a:t>태그에서 동물의 정보를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en-US" altLang="ko-KR" dirty="0" err="1"/>
              <a:t>FormEx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해당정보를 출력하되</a:t>
            </a:r>
            <a:r>
              <a:rPr lang="en-US" altLang="ko-KR" dirty="0"/>
              <a:t>, Animal</a:t>
            </a:r>
            <a:r>
              <a:rPr lang="ko-KR" altLang="en-US" dirty="0"/>
              <a:t>이라는 클래스에 동물의 정보들을 담은 뒤</a:t>
            </a:r>
            <a:r>
              <a:rPr lang="en-US" altLang="ko-KR" dirty="0"/>
              <a:t>,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Animal : Kinds, name, age, number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이 생성될 때 초기에 필요한 데이터들이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특정 경로 및 아이디 정보 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이러한 데이터들을 초기화 </a:t>
            </a:r>
            <a:r>
              <a:rPr lang="ko-KR" altLang="en-US" sz="1100" dirty="0" err="1">
                <a:latin typeface="+mn-ea"/>
              </a:rPr>
              <a:t>파라미터라고</a:t>
            </a:r>
            <a:r>
              <a:rPr lang="ko-KR" altLang="en-US" sz="1100" dirty="0">
                <a:latin typeface="+mn-ea"/>
              </a:rPr>
              <a:t>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web.xml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에 기술하고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Servlet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파일에서는 </a:t>
            </a:r>
            <a:r>
              <a:rPr lang="en-US" altLang="ko-KR" sz="1100" dirty="0" err="1">
                <a:highlight>
                  <a:srgbClr val="FFFF00"/>
                </a:highlight>
                <a:latin typeface="+mn-ea"/>
              </a:rPr>
              <a:t>ServletConfig</a:t>
            </a:r>
            <a:r>
              <a:rPr lang="en-US" altLang="ko-KR" sz="11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100" dirty="0">
                <a:highlight>
                  <a:srgbClr val="FFFF00"/>
                </a:highlight>
                <a:latin typeface="+mn-ea"/>
              </a:rPr>
              <a:t>클래스를 이용해서 접근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또한 초기화 </a:t>
            </a:r>
            <a:r>
              <a:rPr lang="ko-KR" altLang="en-US" sz="1100" dirty="0" err="1">
                <a:latin typeface="+mn-ea"/>
              </a:rPr>
              <a:t>파라미터를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직접 기술하는 방법도 살펴 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(jsp_8_1_ex1_initparamex)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6800" y="3888612"/>
            <a:ext cx="403860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44" y="2547369"/>
            <a:ext cx="3506575" cy="333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6018780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432726" cy="17994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56" y="3496294"/>
            <a:ext cx="6089988" cy="279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서블릿</a:t>
            </a:r>
            <a:r>
              <a:rPr lang="ko-KR" altLang="en-US" sz="1600" b="1" dirty="0">
                <a:latin typeface="+mn-ea"/>
              </a:rPr>
              <a:t> 초기화 파라미터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ServletConfig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740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파일에 초기화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en-US" altLang="ko-KR" sz="1100" dirty="0">
                <a:latin typeface="+mn-ea"/>
              </a:rPr>
              <a:t>(Initialization Parameter) </a:t>
            </a:r>
            <a:r>
              <a:rPr lang="ko-KR" altLang="en-US" sz="1100" dirty="0">
                <a:latin typeface="+mn-ea"/>
              </a:rPr>
              <a:t>직접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2750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299939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6871" y="3368656"/>
            <a:ext cx="4554070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WebInitParam</a:t>
            </a:r>
            <a:r>
              <a:rPr lang="ko-KR" altLang="en-US" dirty="0">
                <a:latin typeface="+mn-ea"/>
              </a:rPr>
              <a:t>에 초기화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4437373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ServletConfig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05" y="4455303"/>
            <a:ext cx="2487521" cy="60613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63906" y="2816382"/>
            <a:ext cx="22193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3875534"/>
            <a:ext cx="1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407472"/>
            <a:ext cx="6296260" cy="456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4440575"/>
            <a:ext cx="2418999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60" y="6030842"/>
            <a:ext cx="3550227" cy="55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3225439"/>
            <a:ext cx="3697432" cy="2242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공유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여러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에서 특정 데이터를 공유해야 할 경우 </a:t>
            </a:r>
            <a:r>
              <a:rPr lang="en-US" altLang="ko-KR" sz="1100" dirty="0">
                <a:latin typeface="+mn-ea"/>
              </a:rPr>
              <a:t>context parameter</a:t>
            </a:r>
            <a:r>
              <a:rPr lang="ko-KR" altLang="en-US" sz="1100" dirty="0">
                <a:latin typeface="+mn-ea"/>
              </a:rPr>
              <a:t>를 이용해서 </a:t>
            </a:r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에 데이터를 기술하고</a:t>
            </a:r>
            <a:r>
              <a:rPr lang="en-US" altLang="ko-KR" sz="1100" dirty="0">
                <a:latin typeface="+mn-ea"/>
              </a:rPr>
              <a:t>, Servlet</a:t>
            </a:r>
            <a:r>
              <a:rPr lang="ko-KR" altLang="en-US" sz="1100" dirty="0">
                <a:latin typeface="+mn-ea"/>
              </a:rPr>
              <a:t>에서 공유하면서 사용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(jsp_8_2_ex1_contextparamex)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context parameter</a:t>
            </a:r>
            <a:r>
              <a:rPr lang="ko-KR" altLang="en-US" sz="1100" dirty="0">
                <a:latin typeface="+mn-ea"/>
              </a:rPr>
              <a:t>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589" y="3888612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r>
              <a:rPr lang="en-US" altLang="ko-KR" dirty="0">
                <a:latin typeface="+mn-ea"/>
              </a:rPr>
              <a:t>context parameter </a:t>
            </a:r>
            <a:r>
              <a:rPr lang="ko-KR" altLang="en-US" dirty="0">
                <a:latin typeface="+mn-ea"/>
              </a:rPr>
              <a:t>기술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43757" y="5933417"/>
            <a:ext cx="3484684" cy="77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ServletContext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이용해서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불러오기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>
            <a:off x="2586099" y="3336338"/>
            <a:ext cx="219" cy="55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86098" y="4395490"/>
            <a:ext cx="0" cy="148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90305" y="3147497"/>
            <a:ext cx="3839930" cy="238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90305" y="6004052"/>
            <a:ext cx="3839930" cy="585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6" y="2525740"/>
            <a:ext cx="3671168" cy="258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생명주기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LifeCycle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를 감시하는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en-US" altLang="ko-KR" sz="1100" dirty="0">
                <a:latin typeface="+mn-ea"/>
              </a:rPr>
              <a:t>(Listener)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바로 </a:t>
            </a:r>
            <a:r>
              <a:rPr lang="en-US" altLang="ko-KR" sz="1100" dirty="0" err="1">
                <a:latin typeface="+mn-ea"/>
              </a:rPr>
              <a:t>ServletContextListener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리스너의</a:t>
            </a:r>
            <a:r>
              <a:rPr lang="ko-KR" altLang="en-US" sz="1100" dirty="0">
                <a:latin typeface="+mn-ea"/>
              </a:rPr>
              <a:t> 해당 </a:t>
            </a:r>
            <a:r>
              <a:rPr lang="ko-KR" altLang="en-US" sz="1100" dirty="0" err="1">
                <a:latin typeface="+mn-ea"/>
              </a:rPr>
              <a:t>메소드가</a:t>
            </a:r>
            <a:r>
              <a:rPr lang="ko-KR" altLang="en-US" sz="1100" dirty="0">
                <a:latin typeface="+mn-ea"/>
              </a:rPr>
              <a:t> 웹 어플리케이션의 시작과 종료 시 호출 됩니다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en-US" altLang="ko-KR" sz="1100" dirty="0" err="1">
                <a:latin typeface="+mn-ea"/>
              </a:rPr>
              <a:t>contextInitialized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contextDestroyed</a:t>
            </a:r>
            <a:r>
              <a:rPr lang="en-US" altLang="ko-KR" sz="1100" dirty="0">
                <a:latin typeface="+mn-ea"/>
              </a:rPr>
              <a:t>())</a:t>
            </a:r>
          </a:p>
          <a:p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 err="1">
                <a:latin typeface="+mn-ea"/>
              </a:rPr>
              <a:t>웹어플리케이션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!= </a:t>
            </a:r>
            <a:r>
              <a:rPr lang="ko-KR" altLang="en-US" sz="1100" dirty="0" err="1">
                <a:latin typeface="+mn-ea"/>
              </a:rPr>
              <a:t>서블릿입니다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컴포넌트 즉 구성요소이며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서블릿들이</a:t>
            </a:r>
            <a:r>
              <a:rPr lang="ko-KR" altLang="en-US" sz="1100" dirty="0">
                <a:latin typeface="+mn-ea"/>
              </a:rPr>
              <a:t> 웹 어플리케이션 안에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즉 </a:t>
            </a:r>
            <a:r>
              <a:rPr lang="ko-KR" altLang="en-US" sz="1100" dirty="0" err="1">
                <a:latin typeface="+mn-ea"/>
              </a:rPr>
              <a:t>웹어플리케이션이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서블릿을</a:t>
            </a:r>
            <a:r>
              <a:rPr lang="ko-KR" altLang="en-US" sz="1100" dirty="0">
                <a:latin typeface="+mn-ea"/>
              </a:rPr>
              <a:t> 담고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(jsp_8_3_ex1_contextparamex)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web.xml</a:t>
            </a:r>
            <a:r>
              <a:rPr lang="ko-KR" altLang="en-US" sz="1100" dirty="0">
                <a:latin typeface="+mn-ea"/>
              </a:rPr>
              <a:t>파일에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 기술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380546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9839" y="2819895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5535234"/>
            <a:ext cx="252623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web.xml</a:t>
            </a:r>
            <a:r>
              <a:rPr lang="ko-KR" altLang="en-US" dirty="0">
                <a:latin typeface="+mn-ea"/>
              </a:rPr>
              <a:t>파일에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기술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6" idx="2"/>
            <a:endCxn id="17" idx="0"/>
          </p:cNvCxnSpPr>
          <p:nvPr/>
        </p:nvCxnSpPr>
        <p:spPr>
          <a:xfrm>
            <a:off x="1621486" y="3336338"/>
            <a:ext cx="0" cy="219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67254" y="3385926"/>
            <a:ext cx="3253154" cy="1723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67" y="5572299"/>
            <a:ext cx="3578136" cy="4937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02043" y="5536512"/>
            <a:ext cx="3759091" cy="529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D681B5-9140-40ED-A721-B494C8DCE092}"/>
              </a:ext>
            </a:extLst>
          </p:cNvPr>
          <p:cNvSpPr/>
          <p:nvPr/>
        </p:nvSpPr>
        <p:spPr>
          <a:xfrm>
            <a:off x="7145518" y="3063711"/>
            <a:ext cx="4128940" cy="2944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426D-1711-4991-B0D6-A643F636D96E}"/>
              </a:ext>
            </a:extLst>
          </p:cNvPr>
          <p:cNvSpPr txBox="1"/>
          <p:nvPr/>
        </p:nvSpPr>
        <p:spPr>
          <a:xfrm>
            <a:off x="8314440" y="263402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웹어플리케이션</a:t>
            </a:r>
            <a:r>
              <a:rPr lang="ko-KR" altLang="en-US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70B256-08BC-45E3-97B6-75BB3F960F4A}"/>
              </a:ext>
            </a:extLst>
          </p:cNvPr>
          <p:cNvSpPr/>
          <p:nvPr/>
        </p:nvSpPr>
        <p:spPr>
          <a:xfrm>
            <a:off x="7494923" y="3761561"/>
            <a:ext cx="1513743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72BB3-DA07-49EC-AA89-4F47B5F150EC}"/>
              </a:ext>
            </a:extLst>
          </p:cNvPr>
          <p:cNvSpPr txBox="1"/>
          <p:nvPr/>
        </p:nvSpPr>
        <p:spPr>
          <a:xfrm>
            <a:off x="7941675" y="3413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서블릿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78E86A-A7BC-4B8C-BECC-9AB97285AA2A}"/>
              </a:ext>
            </a:extLst>
          </p:cNvPr>
          <p:cNvSpPr/>
          <p:nvPr/>
        </p:nvSpPr>
        <p:spPr>
          <a:xfrm>
            <a:off x="9241577" y="3761561"/>
            <a:ext cx="1323915" cy="8752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385E7-F802-48A4-B3C3-A4424A244F0C}"/>
              </a:ext>
            </a:extLst>
          </p:cNvPr>
          <p:cNvSpPr txBox="1"/>
          <p:nvPr/>
        </p:nvSpPr>
        <p:spPr>
          <a:xfrm>
            <a:off x="9405432" y="3287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4C9-ABAB-4B16-912C-04532052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아파치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6E69D-8CBF-449E-85F7-1661D994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1" y="1979485"/>
            <a:ext cx="6897609" cy="40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98" y="4195453"/>
            <a:ext cx="5191125" cy="628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웹어플리케이션</a:t>
            </a:r>
            <a:r>
              <a:rPr lang="ko-KR" altLang="en-US" sz="1600" b="1" dirty="0">
                <a:latin typeface="+mn-ea"/>
              </a:rPr>
              <a:t> 감시 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 err="1">
                <a:latin typeface="+mn-ea"/>
              </a:rPr>
              <a:t>ServletContextListener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2368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리스너</a:t>
            </a:r>
            <a:r>
              <a:rPr lang="ko-KR" altLang="en-US" sz="1100" dirty="0">
                <a:latin typeface="+mn-ea"/>
              </a:rPr>
              <a:t> 클래스에 명시적으로 기술</a:t>
            </a:r>
            <a:r>
              <a:rPr lang="en-US" altLang="ko-KR" sz="1100" dirty="0">
                <a:latin typeface="+mn-ea"/>
              </a:rPr>
              <a:t>(@WebListener) (jsp_8_3_ex1_contextparamex)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1677161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4452" y="2705597"/>
            <a:ext cx="2223293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리스너</a:t>
            </a:r>
            <a:r>
              <a:rPr lang="ko-KR" altLang="en-US" dirty="0">
                <a:latin typeface="+mn-ea"/>
              </a:rPr>
              <a:t> 클래스 제작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8369" y="4251557"/>
            <a:ext cx="4455458" cy="51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@</a:t>
            </a:r>
            <a:r>
              <a:rPr lang="en-US" altLang="ko-KR" dirty="0" err="1">
                <a:latin typeface="+mn-ea"/>
              </a:rPr>
              <a:t>WebListener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6" idx="2"/>
            <a:endCxn id="17" idx="0"/>
          </p:cNvCxnSpPr>
          <p:nvPr/>
        </p:nvCxnSpPr>
        <p:spPr>
          <a:xfrm flipH="1">
            <a:off x="2586098" y="3222040"/>
            <a:ext cx="1" cy="102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69877" y="4195452"/>
            <a:ext cx="1503485" cy="341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태그의 개념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은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이용하여 문서를 작성하고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출력객체를 이용하여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코드를 삽입하였습니다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과 반대로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코드에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삽입하여 동적 문서를 만들 수 있습니다</a:t>
            </a:r>
            <a:r>
              <a:rPr lang="en-US" altLang="ko-KR" sz="1100" dirty="0">
                <a:latin typeface="+mn-ea"/>
              </a:rPr>
              <a:t>.(</a:t>
            </a:r>
            <a:r>
              <a:rPr lang="ko-KR" altLang="en-US" sz="1100" dirty="0" err="1">
                <a:latin typeface="+mn-ea"/>
              </a:rPr>
              <a:t>서블릿은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코드 안에 </a:t>
            </a:r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코드가 삽입되는 경우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err="1">
                <a:latin typeface="+mn-ea"/>
              </a:rPr>
              <a:t>코드안에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삽입하기 위해서는 태그를 이용해야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태그를 공부해야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태그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5832" y="2411506"/>
            <a:ext cx="6938683" cy="2115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n-ea"/>
              </a:rPr>
              <a:t>지시자</a:t>
            </a:r>
            <a:r>
              <a:rPr lang="en-US" altLang="ko-KR" dirty="0">
                <a:latin typeface="+mn-ea"/>
              </a:rPr>
              <a:t>	: &lt;%@	   %&gt;	: </a:t>
            </a:r>
            <a:r>
              <a:rPr lang="ko-KR" altLang="en-US" dirty="0">
                <a:latin typeface="+mn-ea"/>
              </a:rPr>
              <a:t>페이지 속성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주석</a:t>
            </a:r>
            <a:r>
              <a:rPr lang="en-US" altLang="ko-KR" dirty="0">
                <a:latin typeface="+mn-ea"/>
              </a:rPr>
              <a:t>	: &lt;%--	 --%&gt;</a:t>
            </a:r>
          </a:p>
          <a:p>
            <a:r>
              <a:rPr lang="ko-KR" altLang="en-US" dirty="0">
                <a:latin typeface="+mn-ea"/>
              </a:rPr>
              <a:t>선언</a:t>
            </a:r>
            <a:r>
              <a:rPr lang="en-US" altLang="ko-KR" dirty="0">
                <a:latin typeface="+mn-ea"/>
              </a:rPr>
              <a:t>	: &lt;%!	   %&gt;	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선언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표현식</a:t>
            </a:r>
            <a:r>
              <a:rPr lang="en-US" altLang="ko-KR" dirty="0">
                <a:latin typeface="+mn-ea"/>
              </a:rPr>
              <a:t>	: &lt;%=	   %&gt;	: </a:t>
            </a:r>
            <a:r>
              <a:rPr lang="ko-KR" altLang="en-US" dirty="0">
                <a:latin typeface="+mn-ea"/>
              </a:rPr>
              <a:t>결과값 출력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스크립트릿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&lt;%	   %&gt;	: JAVA </a:t>
            </a:r>
            <a:r>
              <a:rPr lang="ko-KR" altLang="en-US" dirty="0">
                <a:latin typeface="+mn-ea"/>
              </a:rPr>
              <a:t>코드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액션태그</a:t>
            </a:r>
            <a:r>
              <a:rPr lang="en-US" altLang="ko-KR" dirty="0">
                <a:latin typeface="+mn-ea"/>
              </a:rPr>
              <a:t>    : &lt;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	 &lt;/</a:t>
            </a:r>
            <a:r>
              <a:rPr lang="en-US" altLang="ko-KR" dirty="0" err="1">
                <a:latin typeface="+mn-ea"/>
              </a:rPr>
              <a:t>jsp:action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 err="1">
                <a:latin typeface="+mn-ea"/>
              </a:rPr>
              <a:t>자바빈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678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동작 원리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가 요청되어 응답하기까지의 과정을 이해하면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개발에 많은 도움이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(jsp_9_2_ex1_jsparchex)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2022341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클라이언트가 </a:t>
            </a:r>
            <a:r>
              <a:rPr lang="ko-KR" altLang="en-US" sz="1100" dirty="0" err="1">
                <a:latin typeface="+mn-ea"/>
              </a:rPr>
              <a:t>웹브라우저로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helloWorld.jsp</a:t>
            </a:r>
            <a:r>
              <a:rPr lang="ko-KR" altLang="en-US" sz="1100" dirty="0">
                <a:latin typeface="+mn-ea"/>
              </a:rPr>
              <a:t>를 요청하게 되면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컨테이너가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파일을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로 변환합니다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파일</a:t>
            </a:r>
            <a:r>
              <a:rPr lang="en-US" altLang="ko-KR" sz="1100" dirty="0">
                <a:latin typeface="+mn-ea"/>
              </a:rPr>
              <a:t>(.java)</a:t>
            </a:r>
            <a:r>
              <a:rPr lang="ko-KR" altLang="en-US" sz="1100" dirty="0">
                <a:latin typeface="+mn-ea"/>
              </a:rPr>
              <a:t>은 컴파일 된 후 클래스 파일</a:t>
            </a:r>
            <a:r>
              <a:rPr lang="en-US" altLang="ko-KR" sz="1100" dirty="0">
                <a:latin typeface="+mn-ea"/>
              </a:rPr>
              <a:t>(.class)</a:t>
            </a:r>
            <a:r>
              <a:rPr lang="ko-KR" altLang="en-US" sz="1100" dirty="0">
                <a:latin typeface="+mn-ea"/>
              </a:rPr>
              <a:t>로 변환되고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요청한 클라이언트한테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파일 형태로 응답 됩니다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8822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요청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http://localhost:8181/jsp_9_2_ex1_jsparchex/helloWorld.jsp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5975" y="2628225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JSP &gt;&gt; Servlet </a:t>
            </a:r>
          </a:p>
          <a:p>
            <a:pPr algn="ctr"/>
            <a:r>
              <a:rPr lang="en-US" altLang="ko-KR" sz="1200" dirty="0">
                <a:latin typeface="+mn-ea"/>
              </a:rPr>
              <a:t>helloWorld.js &gt;&gt; helloWorld_jsp.java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68822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n-ea"/>
              </a:rPr>
              <a:t>웹브라우저</a:t>
            </a:r>
            <a:r>
              <a:rPr lang="ko-KR" altLang="en-US" dirty="0">
                <a:latin typeface="+mn-ea"/>
              </a:rPr>
              <a:t> 응답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형태로 응답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5975" y="3750383"/>
            <a:ext cx="4025155" cy="80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Servlet &gt;&gt; class </a:t>
            </a:r>
          </a:p>
          <a:p>
            <a:pPr algn="ctr"/>
            <a:r>
              <a:rPr lang="en-US" altLang="ko-KR" sz="1200" dirty="0">
                <a:latin typeface="+mn-ea"/>
              </a:rPr>
              <a:t>helloWorld_jsp.java &gt;&gt; </a:t>
            </a:r>
            <a:r>
              <a:rPr lang="en-US" altLang="ko-KR" sz="1200" dirty="0" err="1">
                <a:latin typeface="+mn-ea"/>
              </a:rPr>
              <a:t>helloWorld_jsp.class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0" idx="3"/>
            <a:endCxn id="11" idx="1"/>
          </p:cNvCxnSpPr>
          <p:nvPr/>
        </p:nvCxnSpPr>
        <p:spPr>
          <a:xfrm>
            <a:off x="5593977" y="3028705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2"/>
            <a:endCxn id="13" idx="0"/>
          </p:cNvCxnSpPr>
          <p:nvPr/>
        </p:nvCxnSpPr>
        <p:spPr>
          <a:xfrm>
            <a:off x="8368553" y="3429185"/>
            <a:ext cx="0" cy="3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1"/>
            <a:endCxn id="12" idx="3"/>
          </p:cNvCxnSpPr>
          <p:nvPr/>
        </p:nvCxnSpPr>
        <p:spPr>
          <a:xfrm flipH="1">
            <a:off x="5593977" y="4150863"/>
            <a:ext cx="761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5044888"/>
            <a:ext cx="3099955" cy="11430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916161" y="48458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28" y="5069621"/>
            <a:ext cx="6199909" cy="9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JSP </a:t>
            </a:r>
            <a:r>
              <a:rPr lang="ko-KR" altLang="en-US" sz="1600" b="1" dirty="0">
                <a:latin typeface="+mn-ea"/>
              </a:rPr>
              <a:t>내부 객체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개발자가 객체를 생성하지 않고 바로 사용할 수 있는 객체가 내부객체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에서 제공되는 내부객체는 </a:t>
            </a:r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컨테이너에 의해 </a:t>
            </a:r>
            <a:r>
              <a:rPr lang="en-US" altLang="ko-KR" sz="1100" dirty="0">
                <a:latin typeface="+mn-ea"/>
              </a:rPr>
              <a:t>Servlet</a:t>
            </a:r>
            <a:r>
              <a:rPr lang="ko-KR" altLang="en-US" sz="1100" dirty="0">
                <a:latin typeface="+mn-ea"/>
              </a:rPr>
              <a:t>으로 변화될 때 자동으로 객체가 생성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08" y="2416853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입출력 객체 </a:t>
            </a:r>
            <a:r>
              <a:rPr lang="en-US" altLang="ko-KR" sz="1100" dirty="0">
                <a:latin typeface="+mn-ea"/>
              </a:rPr>
              <a:t>: request, response, out</a:t>
            </a:r>
          </a:p>
          <a:p>
            <a:r>
              <a:rPr lang="ko-KR" altLang="en-US" sz="1100" dirty="0" err="1">
                <a:latin typeface="+mn-ea"/>
              </a:rPr>
              <a:t>서블릿</a:t>
            </a:r>
            <a:r>
              <a:rPr lang="ko-KR" altLang="en-US" sz="1100" dirty="0">
                <a:latin typeface="+mn-ea"/>
              </a:rPr>
              <a:t> 객체 </a:t>
            </a:r>
            <a:r>
              <a:rPr lang="en-US" altLang="ko-KR" sz="1100" dirty="0">
                <a:latin typeface="+mn-ea"/>
              </a:rPr>
              <a:t>: page, </a:t>
            </a:r>
            <a:r>
              <a:rPr lang="en-US" altLang="ko-KR" sz="1100" dirty="0" err="1">
                <a:latin typeface="+mn-ea"/>
              </a:rPr>
              <a:t>config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세션 객체 </a:t>
            </a:r>
            <a:r>
              <a:rPr lang="en-US" altLang="ko-KR" sz="1100" dirty="0">
                <a:latin typeface="+mn-ea"/>
              </a:rPr>
              <a:t>: session</a:t>
            </a:r>
          </a:p>
          <a:p>
            <a:r>
              <a:rPr lang="ko-KR" altLang="en-US" sz="1100" dirty="0">
                <a:latin typeface="+mn-ea"/>
              </a:rPr>
              <a:t>예외 객체 </a:t>
            </a:r>
            <a:r>
              <a:rPr lang="en-US" altLang="ko-KR" sz="1100" dirty="0">
                <a:latin typeface="+mn-ea"/>
              </a:rPr>
              <a:t>: exception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00155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내부 객체 종류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5832" y="2255040"/>
            <a:ext cx="9932000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 err="1">
                <a:latin typeface="+mn-ea"/>
              </a:rPr>
              <a:t>문서안에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넣기 위한 방식들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실제 개발에서 많이 쓰이므로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잘 익혀 둡니다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(jsp_10_1_ex1_tagex)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008" y="21270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스크립트릿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scriptlet</a:t>
            </a:r>
            <a:r>
              <a:rPr lang="en-US" altLang="ko-KR" sz="1100" dirty="0">
                <a:latin typeface="+mn-ea"/>
              </a:rPr>
              <a:t>) : &lt;%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23938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239902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페이지에서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사용하기 위한 요소 중 가장 많이 사용되는 요소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우리가 알고 있는 거의 모든 </a:t>
            </a:r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코드를 사용할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9" y="3086734"/>
            <a:ext cx="3893013" cy="301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4" y="3086734"/>
            <a:ext cx="2261383" cy="266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49" y="3086734"/>
            <a:ext cx="3363449" cy="2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선언</a:t>
            </a:r>
            <a:r>
              <a:rPr lang="en-US" altLang="ko-KR" sz="1100" dirty="0">
                <a:latin typeface="+mn-ea"/>
              </a:rPr>
              <a:t>(declaration) : &lt;%!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 또는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선언할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여기서 선언된 변수 및 </a:t>
            </a:r>
            <a:r>
              <a:rPr lang="ko-KR" altLang="en-US" sz="1100" dirty="0" err="1">
                <a:latin typeface="+mn-ea"/>
              </a:rPr>
              <a:t>메소드는</a:t>
            </a:r>
            <a:r>
              <a:rPr lang="ko-KR" altLang="en-US" sz="1100" dirty="0">
                <a:latin typeface="+mn-ea"/>
              </a:rPr>
              <a:t> 전역의 의미로 사용됩니다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7" y="2398825"/>
            <a:ext cx="3220323" cy="36496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2" y="2464303"/>
            <a:ext cx="3896591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스크립트릿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선언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표현식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3881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표현식</a:t>
            </a:r>
            <a:r>
              <a:rPr lang="en-US" altLang="ko-KR" sz="1100" dirty="0">
                <a:latin typeface="+mn-ea"/>
              </a:rPr>
              <a:t>(expression) : &lt;%=	java </a:t>
            </a:r>
            <a:r>
              <a:rPr lang="ko-KR" altLang="en-US" sz="1100" dirty="0">
                <a:latin typeface="+mn-ea"/>
              </a:rPr>
              <a:t>코드 기술   </a:t>
            </a:r>
            <a:r>
              <a:rPr lang="en-US" altLang="ko-KR" sz="1100" dirty="0">
                <a:latin typeface="+mn-ea"/>
              </a:rPr>
              <a:t>%&gt;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549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601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사용되는 변수의 값 또는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호출 결과값을 출력하기 위해 사용 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결과값은 </a:t>
            </a:r>
            <a:r>
              <a:rPr lang="en-US" altLang="ko-KR" sz="1100" dirty="0">
                <a:latin typeface="+mn-ea"/>
              </a:rPr>
              <a:t>String </a:t>
            </a:r>
            <a:r>
              <a:rPr lang="ko-KR" altLang="en-US" sz="1100" dirty="0">
                <a:latin typeface="+mn-ea"/>
              </a:rPr>
              <a:t>타입이며</a:t>
            </a:r>
            <a:r>
              <a:rPr lang="en-US" altLang="ko-KR" sz="1100" dirty="0">
                <a:latin typeface="+mn-ea"/>
              </a:rPr>
              <a:t>, ‘;’</a:t>
            </a:r>
            <a:r>
              <a:rPr lang="ko-KR" altLang="en-US" sz="1100" dirty="0">
                <a:latin typeface="+mn-ea"/>
              </a:rPr>
              <a:t>를 사용 할 수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1" y="2454091"/>
            <a:ext cx="2818141" cy="3298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16" y="2454091"/>
            <a:ext cx="3549512" cy="1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페이지의 전체적인 속성을 지정할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page, include,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있으며</a:t>
            </a:r>
            <a:r>
              <a:rPr lang="en-US" altLang="ko-KR" sz="1100" dirty="0">
                <a:latin typeface="+mn-ea"/>
              </a:rPr>
              <a:t>, &lt;%@  </a:t>
            </a:r>
            <a:r>
              <a:rPr lang="ko-KR" altLang="en-US" sz="1100" dirty="0">
                <a:latin typeface="+mn-ea"/>
              </a:rPr>
              <a:t>속성 </a:t>
            </a:r>
            <a:r>
              <a:rPr lang="en-US" altLang="ko-KR" sz="1100" dirty="0">
                <a:latin typeface="+mn-ea"/>
              </a:rPr>
              <a:t>%&gt;</a:t>
            </a:r>
            <a:r>
              <a:rPr lang="ko-KR" altLang="en-US" sz="1100" dirty="0">
                <a:latin typeface="+mn-ea"/>
              </a:rPr>
              <a:t>형태로 사용 됩니다</a:t>
            </a:r>
            <a:r>
              <a:rPr lang="en-US" altLang="ko-KR" sz="1100" dirty="0">
                <a:latin typeface="+mn-ea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8218" y="1838035"/>
            <a:ext cx="5421746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page : </a:t>
            </a:r>
            <a:r>
              <a:rPr lang="ko-KR" altLang="en-US" dirty="0"/>
              <a:t>해당 페이지의 전체적인 속성 지정</a:t>
            </a:r>
            <a:endParaRPr lang="en-US" altLang="ko-KR" dirty="0"/>
          </a:p>
          <a:p>
            <a:r>
              <a:rPr lang="en-US" altLang="ko-KR" dirty="0"/>
              <a:t>include : </a:t>
            </a:r>
            <a:r>
              <a:rPr lang="ko-KR" altLang="en-US" dirty="0"/>
              <a:t>별도의 페이지를 현재 페이지에 삽입</a:t>
            </a:r>
            <a:endParaRPr lang="en-US" altLang="ko-KR" dirty="0"/>
          </a:p>
          <a:p>
            <a:r>
              <a:rPr lang="en-US" altLang="ko-KR" dirty="0" err="1"/>
              <a:t>taglib</a:t>
            </a:r>
            <a:r>
              <a:rPr lang="en-US" altLang="ko-KR" dirty="0"/>
              <a:t> : </a:t>
            </a:r>
            <a:r>
              <a:rPr lang="ko-KR" altLang="en-US" dirty="0"/>
              <a:t>태그라이브러리의 태그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008" y="3540229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page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38070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3812184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페이지의 속성을 지정할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사용되는 언어 지정 및 </a:t>
            </a:r>
            <a:r>
              <a:rPr lang="en-US" altLang="ko-KR" sz="1100" dirty="0">
                <a:latin typeface="+mn-ea"/>
              </a:rPr>
              <a:t>import</a:t>
            </a:r>
            <a:r>
              <a:rPr lang="ko-KR" altLang="en-US" sz="1100" dirty="0">
                <a:latin typeface="+mn-ea"/>
              </a:rPr>
              <a:t>문을 많이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4388204"/>
            <a:ext cx="5699256" cy="9131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9" y="5411660"/>
            <a:ext cx="2561946" cy="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</a:t>
            </a:r>
            <a:r>
              <a:rPr lang="ko-KR" altLang="en-US" sz="1100" dirty="0" err="1">
                <a:latin typeface="+mn-ea"/>
              </a:rPr>
              <a:t>페이지내에</a:t>
            </a:r>
            <a:r>
              <a:rPr lang="ko-KR" altLang="en-US" sz="1100" dirty="0">
                <a:latin typeface="+mn-ea"/>
              </a:rPr>
              <a:t> 다른 페이지를 삽입할 때 사용 됩니다</a:t>
            </a:r>
            <a:r>
              <a:rPr lang="en-US" altLang="ko-KR" sz="1100" dirty="0">
                <a:latin typeface="+mn-ea"/>
              </a:rPr>
              <a:t>. file</a:t>
            </a:r>
            <a:r>
              <a:rPr lang="ko-KR" altLang="en-US" sz="1100" dirty="0">
                <a:latin typeface="+mn-ea"/>
              </a:rPr>
              <a:t>속성을 이용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(jsp_10_2_ex1_directiveex)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8" y="2495759"/>
            <a:ext cx="3975310" cy="795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3566281"/>
            <a:ext cx="4825475" cy="2030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84" y="2404189"/>
            <a:ext cx="4478720" cy="3510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655" y="2404189"/>
            <a:ext cx="4618181" cy="129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68653" y="3738515"/>
            <a:ext cx="4618181" cy="162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68652" y="5409999"/>
            <a:ext cx="4618181" cy="49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51745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지시자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178423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789412"/>
            <a:ext cx="10089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사용자가 만든 </a:t>
            </a:r>
            <a:r>
              <a:rPr lang="en-US" altLang="ko-KR" sz="1100" dirty="0">
                <a:latin typeface="+mn-ea"/>
              </a:rPr>
              <a:t>tag</a:t>
            </a:r>
            <a:r>
              <a:rPr lang="ko-KR" altLang="en-US" sz="1100" dirty="0">
                <a:latin typeface="+mn-ea"/>
              </a:rPr>
              <a:t>들을 태그라이브러리라고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태그라이브러리를 사용하기 위해 </a:t>
            </a:r>
            <a:r>
              <a:rPr lang="en-US" altLang="ko-KR" sz="1100" dirty="0" err="1">
                <a:latin typeface="+mn-ea"/>
              </a:rPr>
              <a:t>taglib</a:t>
            </a:r>
            <a:r>
              <a:rPr lang="ko-KR" altLang="en-US" sz="1100" dirty="0" err="1">
                <a:latin typeface="+mn-ea"/>
              </a:rPr>
              <a:t>지시자를</a:t>
            </a:r>
            <a:r>
              <a:rPr lang="ko-KR" altLang="en-US" sz="1100" dirty="0">
                <a:latin typeface="+mn-ea"/>
              </a:rPr>
              <a:t>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 및 </a:t>
            </a:r>
            <a:r>
              <a:rPr lang="en-US" altLang="ko-KR" sz="1100" dirty="0">
                <a:latin typeface="+mn-ea"/>
              </a:rPr>
              <a:t>prefix </a:t>
            </a:r>
            <a:r>
              <a:rPr lang="ko-KR" altLang="en-US" sz="1100" dirty="0">
                <a:latin typeface="+mn-ea"/>
              </a:rPr>
              <a:t>속성이 있으며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는 </a:t>
            </a:r>
            <a:r>
              <a:rPr lang="ko-KR" altLang="en-US" sz="1100" dirty="0" err="1">
                <a:latin typeface="+mn-ea"/>
              </a:rPr>
              <a:t>태그라이브러이의</a:t>
            </a:r>
            <a:r>
              <a:rPr lang="ko-KR" altLang="en-US" sz="1100" dirty="0">
                <a:latin typeface="+mn-ea"/>
              </a:rPr>
              <a:t> 위치 값을 가지며</a:t>
            </a:r>
            <a:r>
              <a:rPr lang="en-US" altLang="ko-KR" sz="1100" dirty="0">
                <a:latin typeface="+mn-ea"/>
              </a:rPr>
              <a:t>, prefix</a:t>
            </a:r>
            <a:r>
              <a:rPr lang="ko-KR" altLang="en-US" sz="1100" dirty="0">
                <a:latin typeface="+mn-ea"/>
              </a:rPr>
              <a:t>는 태그를 가리키는 이름 값을 가집니다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taglib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지시자에</a:t>
            </a:r>
            <a:r>
              <a:rPr lang="ko-KR" altLang="en-US" sz="1100" dirty="0">
                <a:latin typeface="+mn-ea"/>
              </a:rPr>
              <a:t> 대한 학습은 추후에 살펴볼 </a:t>
            </a:r>
            <a:r>
              <a:rPr lang="en-US" altLang="ko-KR" sz="1100" dirty="0">
                <a:latin typeface="+mn-ea"/>
              </a:rPr>
              <a:t>JSTL</a:t>
            </a:r>
            <a:r>
              <a:rPr lang="ko-KR" altLang="en-US" sz="1100" dirty="0">
                <a:latin typeface="+mn-ea"/>
              </a:rPr>
              <a:t>학습 때 다시 살펴보기로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F80C-7822-46AB-8DBF-9AEC2B0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7D5B-DA00-45B3-B035-F5AB1607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세팅 </a:t>
            </a:r>
            <a:r>
              <a:rPr lang="en-US" altLang="ko-KR" dirty="0"/>
              <a:t>: JDK, </a:t>
            </a:r>
            <a:r>
              <a:rPr lang="ko-KR" altLang="en-US" dirty="0"/>
              <a:t>이클립스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톰캣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:  WAS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참고사항</a:t>
            </a:r>
            <a:r>
              <a:rPr lang="en-US" altLang="ko-KR"/>
              <a:t>)</a:t>
            </a:r>
            <a:r>
              <a:rPr lang="ko-KR" altLang="en-US"/>
              <a:t>아파치 </a:t>
            </a:r>
            <a:r>
              <a:rPr lang="ko-KR" altLang="en-US" dirty="0"/>
              <a:t>서버와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를 분리해야 할 경우</a:t>
            </a:r>
            <a:endParaRPr lang="en-US" altLang="ko-KR" dirty="0"/>
          </a:p>
          <a:p>
            <a:pPr lvl="2"/>
            <a:r>
              <a:rPr lang="ko-KR" altLang="en-US" dirty="0"/>
              <a:t>한 서버에 </a:t>
            </a:r>
            <a:r>
              <a:rPr lang="en-US" altLang="ko-KR" dirty="0"/>
              <a:t>PHP, JSP</a:t>
            </a:r>
            <a:r>
              <a:rPr lang="ko-KR" altLang="en-US" dirty="0"/>
              <a:t>처럼 상이한 언어의 소스가 같이 있는 경우</a:t>
            </a:r>
            <a:endParaRPr lang="en-US" altLang="ko-KR" dirty="0"/>
          </a:p>
          <a:p>
            <a:pPr lvl="2"/>
            <a:r>
              <a:rPr lang="ko-KR" altLang="en-US" dirty="0"/>
              <a:t>보안 강화</a:t>
            </a:r>
            <a:r>
              <a:rPr lang="en-US" altLang="ko-KR" dirty="0"/>
              <a:t>(</a:t>
            </a:r>
            <a:r>
              <a:rPr lang="ko-KR" altLang="en-US" dirty="0"/>
              <a:t>만약 아파치가 없다면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하나 뚫리면 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다중 고객 접속에 대한 과부하 대비</a:t>
            </a:r>
            <a:r>
              <a:rPr lang="en-US" altLang="ko-KR" dirty="0"/>
              <a:t>(</a:t>
            </a:r>
            <a:r>
              <a:rPr lang="ko-KR" altLang="en-US" dirty="0"/>
              <a:t>요즘 </a:t>
            </a:r>
            <a:r>
              <a:rPr lang="ko-KR" altLang="en-US" dirty="0" err="1"/>
              <a:t>톰캣이</a:t>
            </a:r>
            <a:r>
              <a:rPr lang="ko-KR" altLang="en-US" dirty="0"/>
              <a:t> 좋아져서 웬만하면 이렇게까지 안 해도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주석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9146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0798" y="21814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218657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&lt;!–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실제 프로그램에는 영향이 없고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프로그램 설명들의 목적으로 사용되는 태그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HTML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주석이 별도로 존재 합니다</a:t>
            </a:r>
            <a:r>
              <a:rPr lang="en-US" altLang="ko-KR" sz="1100" dirty="0">
                <a:latin typeface="+mn-ea"/>
              </a:rPr>
              <a:t>. (</a:t>
            </a:r>
            <a:r>
              <a:rPr lang="ko-KR" altLang="en-US" sz="1100" dirty="0">
                <a:latin typeface="+mn-ea"/>
              </a:rPr>
              <a:t>주석 단축키 </a:t>
            </a:r>
            <a:r>
              <a:rPr lang="en-US" altLang="ko-KR" sz="1100" dirty="0">
                <a:latin typeface="+mn-ea"/>
              </a:rPr>
              <a:t>: ctrl + shift + c)</a:t>
            </a:r>
          </a:p>
          <a:p>
            <a:r>
              <a:rPr lang="en-US" altLang="ko-KR" sz="1100" dirty="0">
                <a:latin typeface="+mn-ea"/>
              </a:rPr>
              <a:t>(jsp_10_3_ex1_comments)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1" y="2572606"/>
            <a:ext cx="4010025" cy="733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08" y="370656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 </a:t>
            </a:r>
            <a:r>
              <a:rPr lang="ko-KR" altLang="en-US" sz="1100" dirty="0">
                <a:latin typeface="+mn-ea"/>
              </a:rPr>
              <a:t>주석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0798" y="397334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0798" y="3978520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&lt;%-- comments --&gt;</a:t>
            </a:r>
            <a:r>
              <a:rPr lang="ko-KR" altLang="en-US" sz="1100" dirty="0">
                <a:latin typeface="+mn-ea"/>
              </a:rPr>
              <a:t>로 기술 하며</a:t>
            </a:r>
            <a:r>
              <a:rPr lang="en-US" altLang="ko-KR" sz="1100" dirty="0">
                <a:latin typeface="+mn-ea"/>
              </a:rPr>
              <a:t>, HTML</a:t>
            </a:r>
            <a:r>
              <a:rPr lang="ko-KR" altLang="en-US" sz="1100" dirty="0">
                <a:latin typeface="+mn-ea"/>
              </a:rPr>
              <a:t>주석과 마찬가지로 테스트 용도 및 프로그램 설명 용도로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언어의 주석도 사용 됩니다</a:t>
            </a:r>
            <a:r>
              <a:rPr lang="en-US" altLang="ko-KR" sz="1100" dirty="0">
                <a:latin typeface="+mn-ea"/>
              </a:rPr>
              <a:t>. (//, /* */)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1" y="4574340"/>
            <a:ext cx="3209925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16" y="4575353"/>
            <a:ext cx="2581984" cy="51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616" y="2697885"/>
            <a:ext cx="3731281" cy="5903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22327" y="3600889"/>
            <a:ext cx="3186546" cy="7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+mn-ea"/>
              </a:rPr>
              <a:t>웹브라우저</a:t>
            </a:r>
            <a:r>
              <a:rPr lang="ko-KR" altLang="en-US" sz="1400" dirty="0">
                <a:latin typeface="+mn-ea"/>
              </a:rPr>
              <a:t> 소스에 차이가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6" name="직선 화살표 연결선 15"/>
          <p:cNvCxnSpPr>
            <a:stCxn id="18" idx="0"/>
          </p:cNvCxnSpPr>
          <p:nvPr/>
        </p:nvCxnSpPr>
        <p:spPr>
          <a:xfrm flipH="1" flipV="1">
            <a:off x="9494982" y="3214255"/>
            <a:ext cx="1020618" cy="3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8" idx="2"/>
          </p:cNvCxnSpPr>
          <p:nvPr/>
        </p:nvCxnSpPr>
        <p:spPr>
          <a:xfrm flipH="1">
            <a:off x="9661236" y="4335460"/>
            <a:ext cx="854364" cy="44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웹브라우저를</a:t>
            </a:r>
            <a:r>
              <a:rPr lang="ko-KR" altLang="en-US" sz="1100" dirty="0">
                <a:latin typeface="+mn-ea"/>
              </a:rPr>
              <a:t> 통해 서버에 어떤 정보를 요청하는 것을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라고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이러한 요청 정보는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객체가 관리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request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getContextPath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웹어플리케이션의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컨텍스트</a:t>
            </a:r>
            <a:r>
              <a:rPr lang="ko-KR" altLang="en-US" sz="1100" dirty="0">
                <a:latin typeface="+mn-ea"/>
              </a:rPr>
              <a:t> 패스를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getMethod</a:t>
            </a:r>
            <a:r>
              <a:rPr lang="en-US" altLang="ko-KR" sz="1100" dirty="0">
                <a:latin typeface="+mn-ea"/>
              </a:rPr>
              <a:t>() : get</a:t>
            </a:r>
            <a:r>
              <a:rPr lang="ko-KR" altLang="en-US" sz="1100" dirty="0">
                <a:latin typeface="+mn-ea"/>
              </a:rPr>
              <a:t>방식과 </a:t>
            </a:r>
            <a:r>
              <a:rPr lang="en-US" altLang="ko-KR" sz="1100" dirty="0">
                <a:latin typeface="+mn-ea"/>
              </a:rPr>
              <a:t>post</a:t>
            </a:r>
            <a:r>
              <a:rPr lang="ko-KR" altLang="en-US" sz="1100" dirty="0">
                <a:latin typeface="+mn-ea"/>
              </a:rPr>
              <a:t>방식을 구분할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getSession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 객체를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getProtocol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해당 프로토콜을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getRequestURI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요청 </a:t>
            </a:r>
            <a:r>
              <a:rPr lang="en-US" altLang="ko-KR" sz="1100" dirty="0">
                <a:latin typeface="+mn-ea"/>
              </a:rPr>
              <a:t>URI</a:t>
            </a:r>
            <a:r>
              <a:rPr lang="ko-KR" altLang="en-US" sz="1100" dirty="0">
                <a:latin typeface="+mn-ea"/>
              </a:rPr>
              <a:t>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getQueryString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쿼리스트링을</a:t>
            </a:r>
            <a:r>
              <a:rPr lang="ko-KR" altLang="en-US" sz="1100" dirty="0">
                <a:latin typeface="+mn-ea"/>
              </a:rPr>
              <a:t>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* </a:t>
            </a:r>
            <a:r>
              <a:rPr lang="ko-KR" altLang="en-US" sz="1100" b="1" dirty="0" err="1">
                <a:latin typeface="+mn-ea"/>
              </a:rPr>
              <a:t>뒷페이지</a:t>
            </a:r>
            <a:r>
              <a:rPr lang="ko-KR" altLang="en-US" sz="1100" b="1" dirty="0">
                <a:latin typeface="+mn-ea"/>
              </a:rPr>
              <a:t> 내용이 훨씬 많이 쓰입니다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77" y="4475488"/>
            <a:ext cx="4494140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request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415867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Parameter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((jsp_11_1_ex1_requestobj)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168264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1687822"/>
            <a:ext cx="10089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살펴본 요청관련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보다 </a:t>
            </a:r>
            <a:r>
              <a:rPr lang="ko-KR" altLang="en-US" sz="1100" b="1" dirty="0">
                <a:latin typeface="+mn-ea"/>
              </a:rPr>
              <a:t>실제 많이 쓰이는 </a:t>
            </a:r>
            <a:r>
              <a:rPr lang="ko-KR" altLang="en-US" sz="1100" b="1" dirty="0" err="1">
                <a:latin typeface="+mn-ea"/>
              </a:rPr>
              <a:t>메소드</a:t>
            </a:r>
            <a:r>
              <a:rPr lang="ko-KR" altLang="en-US" sz="1100" dirty="0" err="1">
                <a:latin typeface="+mn-ea"/>
              </a:rPr>
              <a:t>는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parameter</a:t>
            </a:r>
            <a:r>
              <a:rPr lang="ko-KR" altLang="en-US" sz="1100" dirty="0">
                <a:latin typeface="+mn-ea"/>
              </a:rPr>
              <a:t>와 관련된 </a:t>
            </a:r>
            <a:r>
              <a:rPr lang="ko-KR" altLang="en-US" sz="1100" dirty="0" err="1">
                <a:latin typeface="+mn-ea"/>
              </a:rPr>
              <a:t>메소드들</a:t>
            </a:r>
            <a:r>
              <a:rPr lang="ko-KR" altLang="en-US" sz="1100" dirty="0">
                <a:latin typeface="+mn-ea"/>
              </a:rPr>
              <a:t>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제작하는 목적이 데이터 값을 전송하기 위해서 이므로</a:t>
            </a:r>
            <a:r>
              <a:rPr lang="en-US" altLang="ko-KR" sz="1100" dirty="0">
                <a:latin typeface="+mn-ea"/>
              </a:rPr>
              <a:t>, parameter </a:t>
            </a:r>
            <a:r>
              <a:rPr lang="ko-KR" altLang="en-US" sz="1100" dirty="0">
                <a:latin typeface="+mn-ea"/>
              </a:rPr>
              <a:t>관련 메소드는 중요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 err="1">
                <a:latin typeface="+mn-ea"/>
              </a:rPr>
              <a:t>getParameter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값을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모든 </a:t>
            </a:r>
            <a:r>
              <a:rPr lang="ko-KR" altLang="en-US" sz="1100" dirty="0" err="1">
                <a:latin typeface="+mn-ea"/>
              </a:rPr>
              <a:t>파라미터</a:t>
            </a:r>
            <a:r>
              <a:rPr lang="ko-KR" altLang="en-US" sz="1100" dirty="0">
                <a:latin typeface="+mn-ea"/>
              </a:rPr>
              <a:t> 이름을 구함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getParameterValues</a:t>
            </a:r>
            <a:r>
              <a:rPr lang="en-US" altLang="ko-KR" sz="1100" dirty="0">
                <a:latin typeface="+mn-ea"/>
              </a:rPr>
              <a:t>(String name) : name</a:t>
            </a:r>
            <a:r>
              <a:rPr lang="ko-KR" altLang="en-US" sz="1100" dirty="0">
                <a:latin typeface="+mn-ea"/>
              </a:rPr>
              <a:t>에 해당하는 </a:t>
            </a:r>
            <a:r>
              <a:rPr lang="ko-KR" altLang="en-US" sz="1100" dirty="0" err="1">
                <a:latin typeface="+mn-ea"/>
              </a:rPr>
              <a:t>파라미터값들을</a:t>
            </a:r>
            <a:r>
              <a:rPr lang="ko-KR" altLang="en-US" sz="1100" dirty="0">
                <a:latin typeface="+mn-ea"/>
              </a:rPr>
              <a:t> 구함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9" y="2914659"/>
            <a:ext cx="6645495" cy="3731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17" y="2914659"/>
            <a:ext cx="3630183" cy="1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response </a:t>
            </a:r>
            <a:r>
              <a:rPr lang="ko-KR" altLang="en-US" sz="1600" b="1" dirty="0">
                <a:latin typeface="+mn-ea"/>
              </a:rPr>
              <a:t>객체의 이해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요청에 </a:t>
            </a:r>
            <a:r>
              <a:rPr lang="ko-KR" altLang="en-US" sz="1100" dirty="0" err="1">
                <a:latin typeface="+mn-ea"/>
              </a:rPr>
              <a:t>응답하는것을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라고 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이러한 응답</a:t>
            </a:r>
            <a:r>
              <a:rPr lang="en-US" altLang="ko-KR" sz="1100" dirty="0">
                <a:latin typeface="+mn-ea"/>
              </a:rPr>
              <a:t>(response)</a:t>
            </a:r>
            <a:r>
              <a:rPr lang="ko-KR" altLang="en-US" sz="1100" dirty="0">
                <a:latin typeface="+mn-ea"/>
              </a:rPr>
              <a:t>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정보를 가지고 있는 객체를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라고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서블릿에서</a:t>
            </a:r>
            <a:r>
              <a:rPr lang="ko-KR" altLang="en-US" sz="1100" dirty="0">
                <a:latin typeface="+mn-ea"/>
              </a:rPr>
              <a:t> 본 그 </a:t>
            </a:r>
            <a:r>
              <a:rPr lang="en-US" altLang="ko-KR" sz="1100" dirty="0">
                <a:latin typeface="+mn-ea"/>
              </a:rPr>
              <a:t>response </a:t>
            </a:r>
            <a:r>
              <a:rPr lang="ko-KR" altLang="en-US" sz="1100" dirty="0">
                <a:latin typeface="+mn-ea"/>
              </a:rPr>
              <a:t>객체 맞음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008" y="412212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객체 관련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(jsp_11_2_ex1_responseobj)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30798" y="438890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798" y="4394078"/>
            <a:ext cx="10089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getCharacterEncoding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 err="1">
                <a:latin typeface="+mn-ea"/>
              </a:rPr>
              <a:t>응답할때</a:t>
            </a:r>
            <a:r>
              <a:rPr lang="ko-KR" altLang="en-US" sz="1100" dirty="0">
                <a:latin typeface="+mn-ea"/>
              </a:rPr>
              <a:t> 문자의 </a:t>
            </a:r>
            <a:r>
              <a:rPr lang="ko-KR" altLang="en-US" sz="1100" dirty="0" err="1">
                <a:latin typeface="+mn-ea"/>
              </a:rPr>
              <a:t>인코딩</a:t>
            </a:r>
            <a:r>
              <a:rPr lang="ko-KR" altLang="en-US" sz="1100" dirty="0">
                <a:latin typeface="+mn-ea"/>
              </a:rPr>
              <a:t> 형태를 구합니다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addCookie</a:t>
            </a:r>
            <a:r>
              <a:rPr lang="en-US" altLang="ko-KR" sz="1100" dirty="0">
                <a:latin typeface="+mn-ea"/>
              </a:rPr>
              <a:t>(Cookie) : </a:t>
            </a:r>
            <a:r>
              <a:rPr lang="ko-KR" altLang="en-US" sz="1100" dirty="0">
                <a:latin typeface="+mn-ea"/>
              </a:rPr>
              <a:t>쿠키를 지정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(URL) : </a:t>
            </a:r>
            <a:r>
              <a:rPr lang="ko-KR" altLang="en-US" sz="1100" dirty="0">
                <a:latin typeface="+mn-ea"/>
              </a:rPr>
              <a:t>지정한 </a:t>
            </a:r>
            <a:r>
              <a:rPr lang="en-US" altLang="ko-KR" sz="1100" dirty="0">
                <a:latin typeface="+mn-ea"/>
              </a:rPr>
              <a:t>URL</a:t>
            </a:r>
            <a:r>
              <a:rPr lang="ko-KR" altLang="en-US" sz="1100" dirty="0">
                <a:latin typeface="+mn-ea"/>
              </a:rPr>
              <a:t>로 이동합니다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58109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08982" y="1905249"/>
            <a:ext cx="2613891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913745" y="2276833"/>
            <a:ext cx="1911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5050" y="2302302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Request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13745" y="3235708"/>
            <a:ext cx="191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050" y="323570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Response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48" y="4640824"/>
            <a:ext cx="3304896" cy="18996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509" y="5605775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requestex.html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1709" y="5605774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request_send.jsp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13745" y="5129547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pass.jsp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3745" y="6054533"/>
            <a:ext cx="1565563" cy="48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ng.jsp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06072" y="5846268"/>
            <a:ext cx="41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387272" y="5428018"/>
            <a:ext cx="406401" cy="4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</p:cNvCxnSpPr>
          <p:nvPr/>
        </p:nvCxnSpPr>
        <p:spPr>
          <a:xfrm>
            <a:off x="4387272" y="5846269"/>
            <a:ext cx="406401" cy="37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2654" y="5683318"/>
            <a:ext cx="1205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sendRedirect</a:t>
            </a:r>
            <a:r>
              <a:rPr lang="en-US" altLang="ko-KR" sz="1100" dirty="0"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3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액션태그란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 내에서 어떤 동작을 하도록 지시하는 태그입니다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예를 들어 페이지 이동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페이지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등등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추후에 배울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과 관련된 태그도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우선은 </a:t>
            </a:r>
            <a:r>
              <a:rPr lang="en-US" altLang="ko-KR" sz="1100" dirty="0">
                <a:latin typeface="+mn-ea"/>
              </a:rPr>
              <a:t>forward, include, </a:t>
            </a:r>
            <a:r>
              <a:rPr lang="en-US" altLang="ko-KR" sz="1100" dirty="0" err="1">
                <a:latin typeface="+mn-ea"/>
              </a:rPr>
              <a:t>param</a:t>
            </a:r>
            <a:r>
              <a:rPr lang="ko-KR" altLang="en-US" sz="1100" dirty="0">
                <a:latin typeface="+mn-ea"/>
              </a:rPr>
              <a:t>태그만 살펴보고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추후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학습할 때 추가로 학습하도록 하겠습니다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3675301"/>
            <a:ext cx="34956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8" y="5828672"/>
            <a:ext cx="32766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4248413"/>
            <a:ext cx="4743450" cy="1181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4444856" y="4180126"/>
            <a:ext cx="5537344" cy="4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02545" y="5350932"/>
            <a:ext cx="2161310" cy="7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82200" y="4579165"/>
            <a:ext cx="838202" cy="287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7008" y="2197884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7008" y="2545511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28203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305023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3055403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현재의 페이지에서 다른 특정페이지로 전환할 때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사용방법이 간단하여 예제를 통해 쉽게 이해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</p:spTree>
    <p:extLst>
      <p:ext uri="{BB962C8B-B14F-4D97-AF65-F5344CB8AC3E}">
        <p14:creationId xmlns:p14="http://schemas.microsoft.com/office/powerpoint/2010/main" val="3009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include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현재 페이지에 다른 페이지를 삽입할 때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18" y="4014326"/>
            <a:ext cx="3943350" cy="466725"/>
          </a:xfrm>
          <a:prstGeom prst="rect">
            <a:avLst/>
          </a:prstGeom>
        </p:spPr>
      </p:pic>
      <p:sp>
        <p:nvSpPr>
          <p:cNvPr id="12" name="덧셈 기호 11"/>
          <p:cNvSpPr/>
          <p:nvPr/>
        </p:nvSpPr>
        <p:spPr>
          <a:xfrm>
            <a:off x="2605547" y="3473693"/>
            <a:ext cx="393290" cy="3932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09639" y="3238045"/>
            <a:ext cx="727587" cy="626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8" y="2405216"/>
            <a:ext cx="4695825" cy="1047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22" y="2873925"/>
            <a:ext cx="3974393" cy="12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forward, include, param </a:t>
            </a:r>
            <a:r>
              <a:rPr lang="ko-KR" altLang="en-US" sz="1600" b="1" dirty="0">
                <a:latin typeface="+mn-ea"/>
              </a:rPr>
              <a:t>태그 살펴보기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008" y="13357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param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30798" y="1565560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798" y="1570732"/>
            <a:ext cx="10089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forward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include </a:t>
            </a:r>
            <a:r>
              <a:rPr lang="ko-KR" altLang="en-US" sz="1100" dirty="0">
                <a:latin typeface="+mn-ea"/>
              </a:rPr>
              <a:t>태그에 데이터 전달을 목적으로 </a:t>
            </a:r>
            <a:r>
              <a:rPr lang="ko-KR" altLang="en-US" sz="1100">
                <a:latin typeface="+mn-ea"/>
              </a:rPr>
              <a:t>사용되는 태그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이름과 값으로 이루어져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(jsp_12_2_ex1_actionex)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2474875"/>
            <a:ext cx="3887932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57" y="2571857"/>
            <a:ext cx="3281795" cy="3004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7" y="4780098"/>
            <a:ext cx="3900169" cy="10805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153891" y="3007409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53891" y="4987636"/>
            <a:ext cx="113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쿠키란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웹브라우저에서</a:t>
            </a:r>
            <a:r>
              <a:rPr lang="ko-KR" altLang="en-US" sz="1100" dirty="0">
                <a:latin typeface="+mn-ea"/>
              </a:rPr>
              <a:t> 서버로 어떤 데이터를 요청 하면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서버측에서는</a:t>
            </a:r>
            <a:r>
              <a:rPr lang="ko-KR" altLang="en-US" sz="1100" dirty="0">
                <a:latin typeface="+mn-ea"/>
              </a:rPr>
              <a:t> 알맞은 </a:t>
            </a:r>
            <a:r>
              <a:rPr lang="ko-KR" altLang="en-US" sz="1100" dirty="0" err="1">
                <a:latin typeface="+mn-ea"/>
              </a:rPr>
              <a:t>로직을</a:t>
            </a:r>
            <a:r>
              <a:rPr lang="ko-KR" altLang="en-US" sz="1100" dirty="0">
                <a:latin typeface="+mn-ea"/>
              </a:rPr>
              <a:t> 수행한 후 데이터를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서버는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종료합니다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이렇게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웹브라우저에</a:t>
            </a:r>
            <a:r>
              <a:rPr lang="ko-KR" altLang="en-US" sz="1100" dirty="0">
                <a:latin typeface="+mn-ea"/>
              </a:rPr>
              <a:t> 응답 후 관계를 끊는 것은 </a:t>
            </a:r>
            <a:r>
              <a:rPr lang="en-US" altLang="ko-KR" sz="1100" dirty="0">
                <a:latin typeface="+mn-ea"/>
              </a:rPr>
              <a:t>http</a:t>
            </a:r>
            <a:r>
              <a:rPr lang="ko-KR" altLang="en-US" sz="1100" dirty="0">
                <a:latin typeface="+mn-ea"/>
              </a:rPr>
              <a:t>프로토콜의 특징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연결이 끊겼을 때 어떤 정보를 지속적으로 유지하기 위한 수단으로 쿠키라는 방식을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쿠키는 서버에서 생성하여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서버가 아닌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특정 정보를 저장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서버에 요청 할 때 마다 쿠키의 속성값을 참조 또는 변경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쿠키는 </a:t>
            </a:r>
            <a:r>
              <a:rPr lang="en-US" altLang="ko-KR" sz="1100" dirty="0">
                <a:latin typeface="+mn-ea"/>
              </a:rPr>
              <a:t>4kb</a:t>
            </a:r>
            <a:r>
              <a:rPr lang="ko-KR" altLang="en-US" sz="1100" dirty="0">
                <a:latin typeface="+mn-ea"/>
              </a:rPr>
              <a:t>로 용량이 제한적이며</a:t>
            </a:r>
            <a:r>
              <a:rPr lang="en-US" altLang="ko-KR" sz="1100" dirty="0">
                <a:latin typeface="+mn-ea"/>
              </a:rPr>
              <a:t>, 300</a:t>
            </a:r>
            <a:r>
              <a:rPr lang="ko-KR" altLang="en-US" sz="1100" dirty="0">
                <a:latin typeface="+mn-ea"/>
              </a:rPr>
              <a:t>개까지 데이터 정보를 가질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쿠키는 서버에서 생성되고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클라이언트측에</a:t>
            </a:r>
            <a:r>
              <a:rPr lang="ko-KR" altLang="en-US" sz="1100" dirty="0">
                <a:latin typeface="+mn-ea"/>
              </a:rPr>
              <a:t> 전송되어 저장된다고 하였습니다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쿠키 생성 방법 및 관련 </a:t>
            </a:r>
            <a:r>
              <a:rPr lang="ko-KR" altLang="en-US" sz="1100" dirty="0" err="1">
                <a:latin typeface="+mn-ea"/>
              </a:rPr>
              <a:t>메소드들을</a:t>
            </a:r>
            <a:r>
              <a:rPr lang="ko-KR" altLang="en-US" sz="1100" dirty="0">
                <a:latin typeface="+mn-ea"/>
              </a:rPr>
              <a:t> 살펴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7253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쿠키 클래스를 이용 합니다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3746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쿠키 생성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15424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796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r>
              <a:rPr lang="ko-KR" altLang="en-US" dirty="0"/>
              <a:t>객체에 쿠키 탑재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28328" y="4765333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9362" y="5155681"/>
            <a:ext cx="197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8108" y="5155681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</a:rPr>
              <a:t>response.addCookie</a:t>
            </a:r>
            <a:r>
              <a:rPr lang="en-US" altLang="ko-KR" sz="1100" dirty="0">
                <a:latin typeface="+mn-ea"/>
              </a:rPr>
              <a:t>()</a:t>
            </a:r>
            <a:r>
              <a:rPr lang="ko-KR" altLang="en-US" sz="1100" dirty="0">
                <a:latin typeface="+mn-ea"/>
              </a:rPr>
              <a:t>를 이용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9F81C-7134-4510-A997-ACA935B0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" y="2263631"/>
            <a:ext cx="880232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7EC0D3-DE6D-485E-9D77-798FCB1CC926}"/>
              </a:ext>
            </a:extLst>
          </p:cNvPr>
          <p:cNvSpPr txBox="1"/>
          <p:nvPr/>
        </p:nvSpPr>
        <p:spPr>
          <a:xfrm>
            <a:off x="5003276" y="2771197"/>
            <a:ext cx="43763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크롬의 </a:t>
            </a:r>
            <a:r>
              <a:rPr lang="en-US" altLang="ko-KR" dirty="0"/>
              <a:t>‘</a:t>
            </a:r>
            <a:r>
              <a:rPr lang="ko-KR" altLang="en-US" dirty="0"/>
              <a:t>쿠키 및 기타 사이트 데이터</a:t>
            </a:r>
            <a:r>
              <a:rPr lang="en-US" altLang="ko-KR" dirty="0"/>
              <a:t>‘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427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쿠키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쿠키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디렉토리를</a:t>
            </a:r>
            <a:r>
              <a:rPr lang="ko-KR" altLang="en-US" sz="1100" dirty="0">
                <a:latin typeface="+mn-ea"/>
              </a:rPr>
              <a:t>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setVersion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설정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getMaxAge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유효기간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getName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이름을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getPath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쿠키사용의 유효 </a:t>
            </a:r>
            <a:r>
              <a:rPr lang="ko-KR" altLang="en-US" sz="1100" dirty="0" err="1">
                <a:latin typeface="+mn-ea"/>
              </a:rPr>
              <a:t>디렉토리</a:t>
            </a:r>
            <a:r>
              <a:rPr lang="ko-KR" altLang="en-US" sz="1100" dirty="0">
                <a:latin typeface="+mn-ea"/>
              </a:rPr>
              <a:t> 정보를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getValue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쿠키의 값을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getVersion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쿠키 버전을 얻습니다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쿠키 예제</a:t>
            </a:r>
            <a:r>
              <a:rPr lang="en-US" altLang="ko-KR" sz="1100" dirty="0">
                <a:latin typeface="+mn-ea"/>
              </a:rPr>
              <a:t>(jsp_13_2_ex1_cookieex)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예제를 통해서 쿠키 생성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속성설정</a:t>
            </a:r>
            <a:r>
              <a:rPr lang="en-US" altLang="ko-KR" sz="1100" dirty="0">
                <a:latin typeface="+mn-ea"/>
              </a:rPr>
              <a:t>, response</a:t>
            </a:r>
            <a:r>
              <a:rPr lang="ko-KR" altLang="en-US" sz="1100" dirty="0">
                <a:latin typeface="+mn-ea"/>
              </a:rPr>
              <a:t>객체에 탑재를 살펴 봅니다</a:t>
            </a:r>
            <a:r>
              <a:rPr lang="en-US" altLang="ko-KR" sz="1100" dirty="0">
                <a:latin typeface="+mn-ea"/>
              </a:rPr>
              <a:t>.  </a:t>
            </a:r>
            <a:r>
              <a:rPr lang="ko-KR" altLang="en-US" sz="1100" dirty="0">
                <a:latin typeface="+mn-ea"/>
              </a:rPr>
              <a:t>그리고 쿠키 삭제도 학습합니다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838080" y="1704960"/>
              <a:ext cx="648000" cy="9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641240"/>
                <a:ext cx="68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847800" y="2552400"/>
              <a:ext cx="609840" cy="100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60" y="2489040"/>
                <a:ext cx="64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857160" y="2914560"/>
              <a:ext cx="6768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320" y="2851200"/>
                <a:ext cx="7084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세션이란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앞에서 </a:t>
            </a:r>
            <a:r>
              <a:rPr lang="ko-KR" altLang="en-US" sz="1100" dirty="0" err="1">
                <a:latin typeface="+mn-ea"/>
              </a:rPr>
              <a:t>웹브라우저와의</a:t>
            </a:r>
            <a:r>
              <a:rPr lang="ko-KR" altLang="en-US" sz="1100" dirty="0">
                <a:latin typeface="+mn-ea"/>
              </a:rPr>
              <a:t> 관계를 유지하는 수단으로 쿠키를 살펴봤습니다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세션도 쿠키와 마찬가지로 서버와의 관계를 유지하기 위한 수단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쿠키와 달리 클라이언트의 특정 위치에 저장되는 것이 아니라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서버상에 객체로 존재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따라서 세션은 서버에서만 접근이 가능하여 보안이 좋고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저장할 수 있는 데이터에 한계가 없습니다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08" y="320322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355084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008" y="3559922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세션은 클라이언트의 요청이 발생하면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자동생성 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</a:t>
            </a:r>
            <a:r>
              <a:rPr lang="en-US" altLang="ko-KR" sz="1100" dirty="0">
                <a:latin typeface="+mn-ea"/>
              </a:rPr>
              <a:t>session</a:t>
            </a:r>
            <a:r>
              <a:rPr lang="ko-KR" altLang="en-US" sz="1100" dirty="0">
                <a:latin typeface="+mn-ea"/>
              </a:rPr>
              <a:t>이라는 내부 객체를 지원하여 세션의 속성을 설정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2" y="5155681"/>
            <a:ext cx="25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웹브라우저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1" y="4467773"/>
            <a:ext cx="2544618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요청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5855" y="4467773"/>
            <a:ext cx="234386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자동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99354" y="4467773"/>
            <a:ext cx="3214254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 </a:t>
            </a:r>
            <a:r>
              <a:rPr lang="ko-KR" altLang="en-US" dirty="0"/>
              <a:t>속성 설정</a:t>
            </a:r>
          </a:p>
        </p:txBody>
      </p:sp>
      <p:cxnSp>
        <p:nvCxnSpPr>
          <p:cNvPr id="19" name="직선 화살표 연결선 18"/>
          <p:cNvCxnSpPr>
            <a:stCxn id="4" idx="3"/>
            <a:endCxn id="16" idx="1"/>
          </p:cNvCxnSpPr>
          <p:nvPr/>
        </p:nvCxnSpPr>
        <p:spPr>
          <a:xfrm>
            <a:off x="3916219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929718" y="4754101"/>
            <a:ext cx="66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354" y="5155681"/>
            <a:ext cx="32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>
                <a:latin typeface="+mn-ea"/>
              </a:rPr>
              <a:t>내부 객체의 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ko-KR" altLang="en-US" sz="1100" dirty="0">
                <a:latin typeface="+mn-ea"/>
              </a:rPr>
              <a:t> 이용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+mn-ea"/>
              </a:rPr>
              <a:t>웹컨테이너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톰캣</a:t>
            </a:r>
            <a:r>
              <a:rPr lang="ko-KR" altLang="en-US" sz="1200" dirty="0">
                <a:latin typeface="+mn-ea"/>
              </a:rPr>
              <a:t> 설치 </a:t>
            </a:r>
            <a:r>
              <a:rPr lang="en-US" altLang="ko-KR" sz="1200" dirty="0">
                <a:latin typeface="+mn-ea"/>
              </a:rPr>
              <a:t>– </a:t>
            </a:r>
            <a:r>
              <a:rPr lang="en-US" altLang="ko-KR" sz="1200" dirty="0">
                <a:latin typeface="+mn-ea"/>
                <a:hlinkClick r:id="rId3"/>
              </a:rPr>
              <a:t>http://tomcat.apache.org</a:t>
            </a:r>
            <a:r>
              <a:rPr lang="ko-KR" altLang="en-US" sz="1200" dirty="0">
                <a:latin typeface="+mn-ea"/>
              </a:rPr>
              <a:t>에서 무료 다운로드 후 설치 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08" y="283481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>
                <a:latin typeface="+mn-ea"/>
              </a:rPr>
              <a:t>접속 및 </a:t>
            </a:r>
            <a:r>
              <a:rPr lang="en-US" altLang="ko-KR" sz="1200" dirty="0">
                <a:latin typeface="+mn-ea"/>
              </a:rPr>
              <a:t>zip </a:t>
            </a:r>
            <a:r>
              <a:rPr lang="ko-KR" altLang="en-US" sz="1200" dirty="0">
                <a:latin typeface="+mn-ea"/>
              </a:rPr>
              <a:t>다운로드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053BC-C3CD-47F5-B3D3-C41FE722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8" y="3190523"/>
            <a:ext cx="3094892" cy="34078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389240" y="4829414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6FEC1F-E3F2-4375-8EC9-9E28E89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9" y="3039981"/>
            <a:ext cx="7324725" cy="2371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05389-34D5-4B17-B364-6FCF1A64DA7F}"/>
              </a:ext>
            </a:extLst>
          </p:cNvPr>
          <p:cNvSpPr/>
          <p:nvPr/>
        </p:nvSpPr>
        <p:spPr>
          <a:xfrm>
            <a:off x="5670482" y="4310743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5E69-F69A-48E4-83C6-D4282396FC4B}"/>
              </a:ext>
            </a:extLst>
          </p:cNvPr>
          <p:cNvSpPr txBox="1"/>
          <p:nvPr/>
        </p:nvSpPr>
        <p:spPr>
          <a:xfrm>
            <a:off x="1159329" y="1519117"/>
            <a:ext cx="11032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우리가 8.0을 못 쓰는 이유</a:t>
            </a:r>
          </a:p>
          <a:p>
            <a:r>
              <a:rPr lang="ko-KR" altLang="en-US" sz="1400" dirty="0"/>
              <a:t>https://tomcat.apache.org/whichversion.html</a:t>
            </a:r>
          </a:p>
          <a:p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aware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that</a:t>
            </a:r>
            <a:r>
              <a:rPr lang="ko-KR" altLang="en-US" sz="1400" dirty="0"/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Tomcat</a:t>
            </a:r>
            <a:r>
              <a:rPr lang="ko-KR" altLang="en-US" sz="1400" dirty="0">
                <a:highlight>
                  <a:srgbClr val="FFFF00"/>
                </a:highlight>
              </a:rPr>
              <a:t> 8.0 </a:t>
            </a:r>
            <a:r>
              <a:rPr lang="ko-KR" altLang="en-US" sz="1400" dirty="0" err="1">
                <a:highlight>
                  <a:srgbClr val="FFFF00"/>
                </a:highlight>
              </a:rPr>
              <a:t>has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now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reached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end</a:t>
            </a:r>
            <a:r>
              <a:rPr lang="ko-KR" altLang="en-US" sz="1400" dirty="0">
                <a:highlight>
                  <a:srgbClr val="FFFF00"/>
                </a:highlight>
              </a:rPr>
              <a:t> of </a:t>
            </a:r>
            <a:r>
              <a:rPr lang="ko-KR" altLang="en-US" sz="1400" dirty="0" err="1">
                <a:highlight>
                  <a:srgbClr val="FFFF00"/>
                </a:highlight>
              </a:rPr>
              <a:t>life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8.0.x </a:t>
            </a:r>
            <a:r>
              <a:rPr lang="ko-KR" altLang="en-US" sz="1400" dirty="0" err="1"/>
              <a:t>should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upgrade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r>
              <a:rPr lang="ko-KR" altLang="en-US" sz="1400" dirty="0"/>
              <a:t> 8.5.x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later</a:t>
            </a:r>
            <a:r>
              <a:rPr lang="ko-KR" alt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세션 문법</a:t>
            </a:r>
          </a:p>
          <a:p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08" y="134257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관련 </a:t>
            </a:r>
            <a:r>
              <a:rPr lang="ko-KR" altLang="en-US" sz="1100" dirty="0" err="1">
                <a:latin typeface="+mn-ea"/>
              </a:rPr>
              <a:t>메소드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798" y="1572411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798" y="1577583"/>
            <a:ext cx="100896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데이터를 저장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데이터를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getAttributeNames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 저장되어 있는 모든 데이터의 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키값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을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getId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자동 생성된 세션의 </a:t>
            </a:r>
            <a:r>
              <a:rPr lang="ko-KR" altLang="en-US" sz="1100" dirty="0" err="1">
                <a:latin typeface="+mn-ea"/>
              </a:rPr>
              <a:t>유니크한</a:t>
            </a:r>
            <a:r>
              <a:rPr lang="ko-KR" altLang="en-US" sz="1100" dirty="0">
                <a:latin typeface="+mn-ea"/>
              </a:rPr>
              <a:t> 아이디를 얻습니다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isNew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세션이 최초 생성되었는지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이전에 생성된 세션인지를 구분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getMaxInactiveInterval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세션의 유효시간을 얻습니다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가장 최근 </a:t>
            </a:r>
            <a:r>
              <a:rPr lang="ko-KR" altLang="en-US" sz="1100" b="1" dirty="0">
                <a:latin typeface="+mn-ea"/>
              </a:rPr>
              <a:t>요청시점을 기준으로 카운트 </a:t>
            </a:r>
            <a:r>
              <a:rPr lang="ko-KR" altLang="en-US" sz="1100" dirty="0">
                <a:latin typeface="+mn-ea"/>
              </a:rPr>
              <a:t>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(D:\apache-tomcat-8.5.57\apache-tomcat-8.5.57\conf\web.xml </a:t>
            </a:r>
            <a:r>
              <a:rPr lang="ko-KR" altLang="en-US" sz="1100" dirty="0">
                <a:latin typeface="+mn-ea"/>
              </a:rPr>
              <a:t>참조</a:t>
            </a:r>
            <a:r>
              <a:rPr lang="en-US" altLang="ko-KR" sz="1100" dirty="0">
                <a:latin typeface="+mn-ea"/>
              </a:rPr>
              <a:t>)</a:t>
            </a:r>
          </a:p>
          <a:p>
            <a:r>
              <a:rPr lang="en-US" altLang="ko-KR" sz="1100" dirty="0" err="1">
                <a:latin typeface="+mn-ea"/>
              </a:rPr>
              <a:t>removeAttribute</a:t>
            </a:r>
            <a:r>
              <a:rPr lang="en-US" altLang="ko-KR" sz="1100" dirty="0">
                <a:latin typeface="+mn-ea"/>
              </a:rPr>
              <a:t>() : </a:t>
            </a:r>
            <a:r>
              <a:rPr lang="ko-KR" altLang="en-US" sz="1100" dirty="0">
                <a:latin typeface="+mn-ea"/>
              </a:rPr>
              <a:t>세션에서 특정 데이터 제거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Invalidate() : </a:t>
            </a:r>
            <a:r>
              <a:rPr lang="ko-KR" altLang="en-US" sz="1100" dirty="0">
                <a:latin typeface="+mn-ea"/>
              </a:rPr>
              <a:t>세션의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모든 데이터를 삭제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218" y="3614451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세션 예제</a:t>
            </a:r>
            <a:r>
              <a:rPr lang="en-US" altLang="ko-KR" sz="1100" dirty="0">
                <a:latin typeface="+mn-ea"/>
              </a:rPr>
              <a:t>(jsp_14_2_ex1_sessionex)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77008" y="3844289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008" y="3849461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session </a:t>
            </a:r>
            <a:r>
              <a:rPr lang="ko-KR" altLang="en-US" sz="1100" dirty="0" err="1">
                <a:latin typeface="+mn-ea"/>
              </a:rPr>
              <a:t>메소드를</a:t>
            </a:r>
            <a:r>
              <a:rPr lang="ko-KR" altLang="en-US" sz="1100" dirty="0">
                <a:latin typeface="+mn-ea"/>
              </a:rPr>
              <a:t> 이용해서 데이터를 저장 및 삭제해 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14:cNvPr>
              <p14:cNvContentPartPr/>
              <p14:nvPr/>
            </p14:nvContentPartPr>
            <p14:xfrm>
              <a:off x="812880" y="1695600"/>
              <a:ext cx="28641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C6B258C-80FB-42C8-9423-BA4BECDAE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32240"/>
                <a:ext cx="28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14:cNvPr>
              <p14:cNvContentPartPr/>
              <p14:nvPr/>
            </p14:nvContentPartPr>
            <p14:xfrm>
              <a:off x="774720" y="1911240"/>
              <a:ext cx="2940480" cy="45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70EA14-C872-4DE6-A485-0AE5A0B3C5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847880"/>
                <a:ext cx="297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14:cNvPr>
              <p14:cNvContentPartPr/>
              <p14:nvPr/>
            </p14:nvContentPartPr>
            <p14:xfrm>
              <a:off x="851040" y="2882880"/>
              <a:ext cx="34484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3FD853-9A91-4C31-8E8C-BA5F414EE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2819520"/>
                <a:ext cx="3479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14:cNvPr>
              <p14:cNvContentPartPr/>
              <p14:nvPr/>
            </p14:nvContentPartPr>
            <p14:xfrm>
              <a:off x="1295280" y="1879560"/>
              <a:ext cx="2267280" cy="25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444761-88D0-4D98-A04B-8597A0BF5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440" y="1816200"/>
                <a:ext cx="229860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8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예외 페이지의 필요성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언어에서 아마도 예외처리에 대해서 사전 학습을 했을 것 입니다</a:t>
            </a:r>
            <a:r>
              <a:rPr lang="en-US" altLang="ko-KR" sz="1100" dirty="0">
                <a:latin typeface="+mn-ea"/>
              </a:rPr>
              <a:t>. JSP, Servlet</a:t>
            </a:r>
            <a:r>
              <a:rPr lang="ko-KR" altLang="en-US" sz="1100" dirty="0">
                <a:latin typeface="+mn-ea"/>
              </a:rPr>
              <a:t>에서도 예외가 발생 할 수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예외적인 상황이 발생했을 경우 </a:t>
            </a:r>
            <a:r>
              <a:rPr lang="ko-KR" altLang="en-US" sz="1100" dirty="0" err="1">
                <a:latin typeface="+mn-ea"/>
              </a:rPr>
              <a:t>웹컨테이너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톰캣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에서 제공되는 기본적인 예외 페이지가 보여 진다면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사용자로 하여금 뭔가 불쾌한 느낌이 들면서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다시는 해당 사이트에 접속하려 들지 않을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따라서 약간은 다소 딱딱한 에러 페이지를 보다 친근한 느낌이 느껴지는 페이지로 유도 할 수 있습니다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1" y="2063050"/>
            <a:ext cx="4838953" cy="370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FF502-A5C9-4F54-B3C5-FC8CD7281F3F}"/>
              </a:ext>
            </a:extLst>
          </p:cNvPr>
          <p:cNvSpPr txBox="1"/>
          <p:nvPr/>
        </p:nvSpPr>
        <p:spPr>
          <a:xfrm>
            <a:off x="6600820" y="2619807"/>
            <a:ext cx="411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ko-KR" altLang="en-US" dirty="0"/>
              <a:t>https://www.blizzard.com/ko-kr/aaa</a:t>
            </a:r>
          </a:p>
        </p:txBody>
      </p:sp>
    </p:spTree>
    <p:extLst>
      <p:ext uri="{BB962C8B-B14F-4D97-AF65-F5344CB8AC3E}">
        <p14:creationId xmlns:p14="http://schemas.microsoft.com/office/powerpoint/2010/main" val="32863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433572" y="1505526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8463" y="1505527"/>
            <a:ext cx="4920228" cy="2807855"/>
          </a:xfrm>
          <a:prstGeom prst="roundRect">
            <a:avLst>
              <a:gd name="adj" fmla="val 6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page</a:t>
            </a:r>
            <a:r>
              <a:rPr lang="ko-KR" altLang="en-US" sz="1600" b="1" dirty="0" err="1">
                <a:latin typeface="+mn-ea"/>
              </a:rPr>
              <a:t>지시자를</a:t>
            </a:r>
            <a:r>
              <a:rPr lang="ko-KR" altLang="en-US" sz="1600" b="1" dirty="0">
                <a:latin typeface="+mn-ea"/>
              </a:rPr>
              <a:t>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3" y="1914813"/>
            <a:ext cx="39528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8" y="2774228"/>
            <a:ext cx="1666875" cy="847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96" y="1838613"/>
            <a:ext cx="3248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96" y="2817043"/>
            <a:ext cx="3095625" cy="4000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3"/>
            <a:endCxn id="12" idx="1"/>
          </p:cNvCxnSpPr>
          <p:nvPr/>
        </p:nvCxnSpPr>
        <p:spPr>
          <a:xfrm flipV="1">
            <a:off x="5458691" y="2909454"/>
            <a:ext cx="974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899" y="4470492"/>
            <a:ext cx="89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예외 발생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2575" y="4469110"/>
            <a:ext cx="1255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예외 페이지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68432" y="4599915"/>
            <a:ext cx="4341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(jsp_15_2_ex1_exceptionex)</a:t>
            </a:r>
          </a:p>
        </p:txBody>
      </p:sp>
    </p:spTree>
    <p:extLst>
      <p:ext uri="{BB962C8B-B14F-4D97-AF65-F5344CB8AC3E}">
        <p14:creationId xmlns:p14="http://schemas.microsoft.com/office/powerpoint/2010/main" val="17705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web.xml</a:t>
            </a:r>
            <a:r>
              <a:rPr lang="ko-KR" altLang="en-US" sz="1600" b="1" dirty="0">
                <a:latin typeface="+mn-ea"/>
              </a:rPr>
              <a:t>파일을 이용한 예외 처리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20620"/>
            <a:ext cx="192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(jsp_15_3_ex1_exceptionex)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0" y="2037195"/>
            <a:ext cx="3705225" cy="2247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4325" y="2526484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404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error404.jsp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4325" y="3717456"/>
            <a:ext cx="3437792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에러 발생시 </a:t>
            </a:r>
            <a:r>
              <a:rPr lang="en-US" altLang="ko-KR" sz="1100" dirty="0">
                <a:latin typeface="+mn-ea"/>
              </a:rPr>
              <a:t>error500.jsp  </a:t>
            </a:r>
            <a:r>
              <a:rPr lang="ko-KR" altLang="en-US" sz="1100" dirty="0">
                <a:latin typeface="+mn-ea"/>
              </a:rPr>
              <a:t>페이지로 이동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34349" y="2657289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34349" y="3848261"/>
            <a:ext cx="35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반복적인 작업을 효율적으로 하기 위해 빈을 사용 합니다</a:t>
            </a:r>
            <a:r>
              <a:rPr lang="en-US" altLang="ko-KR" sz="1100" dirty="0">
                <a:latin typeface="+mn-ea"/>
              </a:rPr>
              <a:t>. </a:t>
            </a:r>
          </a:p>
          <a:p>
            <a:r>
              <a:rPr lang="ko-KR" altLang="en-US" sz="1100" dirty="0">
                <a:latin typeface="+mn-ea"/>
              </a:rPr>
              <a:t>빈이란</a:t>
            </a:r>
            <a:r>
              <a:rPr lang="en-US" altLang="ko-KR" sz="1100" dirty="0">
                <a:latin typeface="+mn-ea"/>
              </a:rPr>
              <a:t>? JAVA</a:t>
            </a:r>
            <a:r>
              <a:rPr lang="ko-KR" altLang="en-US" sz="1100" dirty="0">
                <a:latin typeface="+mn-ea"/>
              </a:rPr>
              <a:t>언어의 데이터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와 기능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메소드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으로 이루어진 클래스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 err="1">
                <a:latin typeface="+mn-ea"/>
              </a:rPr>
              <a:t>jsp</a:t>
            </a:r>
            <a:r>
              <a:rPr lang="ko-KR" altLang="en-US" sz="1100" dirty="0">
                <a:latin typeface="+mn-ea"/>
              </a:rPr>
              <a:t>페이지를 만들고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액션태그를 이용하여 빈을 사용 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그리고 빈의 내부 데이터를 처리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008" y="2257311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7008" y="2604938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2614012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언어를 학습 하면서 데이터 객체를 많이 만들어본 경험이 있을 것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데이터 객체에는 데이터가 있어 그에 해당하는  </a:t>
            </a:r>
            <a:r>
              <a:rPr lang="en-US" altLang="ko-KR" sz="1100" dirty="0">
                <a:latin typeface="+mn-ea"/>
              </a:rPr>
              <a:t>getter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setter</a:t>
            </a:r>
            <a:r>
              <a:rPr lang="ko-KR" altLang="en-US" sz="1100" dirty="0">
                <a:latin typeface="+mn-ea"/>
              </a:rPr>
              <a:t>가 있습니다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빈을 만든다는 것은 데이터 객체를 만들기 위한 클래스를 만드는 것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(jsp_16_2_ex1_beanex)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3502" y="3447731"/>
            <a:ext cx="4872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package </a:t>
            </a:r>
            <a:r>
              <a:rPr lang="en-US" altLang="ko-KR" sz="1100" b="1" dirty="0" err="1"/>
              <a:t>com.javalex.ex</a:t>
            </a:r>
            <a:r>
              <a:rPr lang="en-US" altLang="ko-KR" sz="1100" b="1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class Student {</a:t>
            </a:r>
          </a:p>
          <a:p>
            <a:endParaRPr lang="ko-KR" altLang="en-US" sz="1100" dirty="0"/>
          </a:p>
          <a:p>
            <a:pPr lvl="1"/>
            <a:r>
              <a:rPr lang="en-US" altLang="ko-KR" sz="1100" b="1" dirty="0"/>
              <a:t>private String name;</a:t>
            </a:r>
          </a:p>
          <a:p>
            <a:pPr lvl="1"/>
            <a:r>
              <a:rPr lang="en-US" altLang="ko-KR" sz="1100" b="1" dirty="0"/>
              <a:t>private int age;</a:t>
            </a:r>
            <a:endParaRPr lang="ko-KR" altLang="en-US" sz="1100" dirty="0"/>
          </a:p>
          <a:p>
            <a:endParaRPr lang="en-US" altLang="ko-KR" sz="1100" b="1" dirty="0"/>
          </a:p>
          <a:p>
            <a:r>
              <a:rPr lang="en-US" altLang="ko-KR" sz="1100" b="1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1318" y="3447731"/>
            <a:ext cx="26624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public String </a:t>
            </a:r>
            <a:r>
              <a:rPr lang="en-US" altLang="ko-KR" sz="1100" b="1" dirty="0" err="1"/>
              <a:t>getName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setName</a:t>
            </a:r>
            <a:r>
              <a:rPr lang="en-US" altLang="ko-KR" sz="1100" b="1" dirty="0"/>
              <a:t>(String name) {</a:t>
            </a:r>
          </a:p>
          <a:p>
            <a:r>
              <a:rPr lang="en-US" altLang="ko-KR" sz="1100" b="1" dirty="0"/>
              <a:t>this.name = name;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getAge</a:t>
            </a:r>
            <a:r>
              <a:rPr lang="en-US" altLang="ko-KR" sz="1100" b="1" dirty="0"/>
              <a:t>() {</a:t>
            </a:r>
          </a:p>
          <a:p>
            <a:r>
              <a:rPr lang="en-US" altLang="ko-KR" sz="1100" b="1" dirty="0"/>
              <a:t>return age;</a:t>
            </a:r>
          </a:p>
          <a:p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b="1" dirty="0"/>
              <a:t>public void </a:t>
            </a:r>
            <a:r>
              <a:rPr lang="en-US" altLang="ko-KR" sz="1100" b="1" dirty="0" err="1"/>
              <a:t>setAge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age) {</a:t>
            </a:r>
          </a:p>
          <a:p>
            <a:r>
              <a:rPr lang="en-US" altLang="ko-KR" sz="1100" b="1" dirty="0" err="1"/>
              <a:t>this.age</a:t>
            </a:r>
            <a:r>
              <a:rPr lang="en-US" altLang="ko-KR" sz="1100" b="1" dirty="0"/>
              <a:t> = age;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682" y="3456698"/>
            <a:ext cx="914400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03311" y="413886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95217" y="4814873"/>
            <a:ext cx="723556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198" y="5476257"/>
            <a:ext cx="617575" cy="254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232A2-2B03-47F5-895C-370C18E54F24}"/>
              </a:ext>
            </a:extLst>
          </p:cNvPr>
          <p:cNvSpPr txBox="1"/>
          <p:nvPr/>
        </p:nvSpPr>
        <p:spPr>
          <a:xfrm>
            <a:off x="7510807" y="3315239"/>
            <a:ext cx="2934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ko-KR" altLang="en-US" dirty="0"/>
              <a:t>★ 빈에선 생성자를 만들지 않거나</a:t>
            </a:r>
            <a:endParaRPr lang="en-US" altLang="ko-KR" dirty="0"/>
          </a:p>
          <a:p>
            <a:r>
              <a:rPr lang="ko-KR" altLang="en-US" dirty="0"/>
              <a:t>이와 같이 비어 있는 형태로 만듭니다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0D2E2-4947-459E-9929-6272B907149E}"/>
              </a:ext>
            </a:extLst>
          </p:cNvPr>
          <p:cNvSpPr txBox="1"/>
          <p:nvPr/>
        </p:nvSpPr>
        <p:spPr>
          <a:xfrm>
            <a:off x="7510807" y="4519578"/>
            <a:ext cx="610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endParaRPr lang="en-US" altLang="ko-KR" dirty="0"/>
          </a:p>
          <a:p>
            <a:r>
              <a:rPr lang="ko-KR" altLang="en-US" dirty="0"/>
              <a:t>혹은 초기값을 수동으로 지정해줘야 함을</a:t>
            </a:r>
            <a:endParaRPr lang="en-US" altLang="ko-KR" dirty="0"/>
          </a:p>
          <a:p>
            <a:r>
              <a:rPr lang="ko-KR" altLang="en-US" dirty="0"/>
              <a:t>명시해줘야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/>
              <a:t>Student() {</a:t>
            </a:r>
          </a:p>
          <a:p>
            <a:r>
              <a:rPr lang="en-US" altLang="ko-KR" dirty="0"/>
              <a:t>	this.name = “</a:t>
            </a:r>
            <a:r>
              <a:rPr lang="ko-KR" altLang="en-US" dirty="0"/>
              <a:t>이름없음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this.age</a:t>
            </a:r>
            <a:r>
              <a:rPr lang="en-US" altLang="ko-KR" dirty="0"/>
              <a:t> = 0;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0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809225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useBean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2076007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액션태그 중에서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관련한 태그가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주로 데이터를 업데이트하고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얻어오는 역할을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0798" y="2090148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특정 </a:t>
            </a:r>
            <a:r>
              <a:rPr lang="en-US" altLang="ko-KR" sz="1100" dirty="0">
                <a:latin typeface="+mn-ea"/>
              </a:rPr>
              <a:t>Bean</a:t>
            </a:r>
            <a:r>
              <a:rPr lang="ko-KR" altLang="en-US" sz="1100" dirty="0">
                <a:latin typeface="+mn-ea"/>
              </a:rPr>
              <a:t>을 사용한다고 명시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25015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jsp:useBean</a:t>
            </a:r>
            <a:r>
              <a:rPr lang="en-US" altLang="ko-KR" sz="2000" dirty="0"/>
              <a:t> id=</a:t>
            </a:r>
            <a:r>
              <a:rPr lang="en-US" altLang="ko-KR" sz="2000" i="1" dirty="0"/>
              <a:t>"student" class="</a:t>
            </a:r>
            <a:r>
              <a:rPr lang="en-US" altLang="ko-KR" sz="2000" i="1" dirty="0" err="1"/>
              <a:t>com.javalec.ex.Student</a:t>
            </a:r>
            <a:r>
              <a:rPr lang="en-US" altLang="ko-KR" sz="2000" i="1" dirty="0"/>
              <a:t>" scope="page" /&gt;</a:t>
            </a:r>
            <a:endParaRPr lang="ko-KR" altLang="en-US" sz="20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876800" y="3072002"/>
            <a:ext cx="280361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86147" y="3072002"/>
            <a:ext cx="21431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759071" y="3071423"/>
            <a:ext cx="16223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9929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045422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650876" y="30714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6015" y="40652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4329" y="40652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클래스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9783" y="4149567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+mn-ea"/>
              </a:rPr>
              <a:t>스코프</a:t>
            </a:r>
            <a:r>
              <a:rPr lang="ko-KR" altLang="en-US" sz="1100" dirty="0">
                <a:latin typeface="+mn-ea"/>
              </a:rPr>
              <a:t> 범위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222" y="4938142"/>
            <a:ext cx="4703970" cy="98488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Scope</a:t>
            </a:r>
          </a:p>
          <a:p>
            <a:r>
              <a:rPr lang="en-US" altLang="ko-KR" sz="1100" dirty="0">
                <a:latin typeface="+mn-ea"/>
              </a:rPr>
              <a:t>page : </a:t>
            </a:r>
            <a:r>
              <a:rPr lang="ko-KR" altLang="en-US" sz="1100" dirty="0">
                <a:latin typeface="+mn-ea"/>
              </a:rPr>
              <a:t>생성된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request : </a:t>
            </a:r>
            <a:r>
              <a:rPr lang="ko-KR" altLang="en-US" sz="1100" dirty="0">
                <a:latin typeface="+mn-ea"/>
              </a:rPr>
              <a:t>요청된 페이지 내에서만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session : </a:t>
            </a:r>
            <a:r>
              <a:rPr lang="ko-KR" altLang="en-US" sz="1100" dirty="0" err="1">
                <a:latin typeface="+mn-ea"/>
              </a:rPr>
              <a:t>웹브라우저의</a:t>
            </a:r>
            <a:r>
              <a:rPr lang="ko-KR" altLang="en-US" sz="1100" dirty="0">
                <a:latin typeface="+mn-ea"/>
              </a:rPr>
              <a:t>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application : </a:t>
            </a:r>
            <a:r>
              <a:rPr lang="ko-KR" altLang="en-US" sz="1100" dirty="0">
                <a:latin typeface="+mn-ea"/>
              </a:rPr>
              <a:t>웹 어플리케이션 생명주기와 동일하게 사용 가능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285350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30798" y="1552132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798" y="1566273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설정 할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646" y="1968144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jsp:setProperty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value="</a:t>
            </a:r>
            <a:r>
              <a:rPr lang="ko-KR" altLang="en-US" sz="2000" i="1" dirty="0"/>
              <a:t>홍길동</a:t>
            </a:r>
            <a:r>
              <a:rPr lang="en-US" altLang="ko-KR" sz="2000" i="1" dirty="0"/>
              <a:t>"/&gt;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789485" y="2538602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24452" y="2547548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419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53561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8737685" y="2538023"/>
            <a:ext cx="0" cy="92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78708" y="3531802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4522" y="3531802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44668" y="3531802"/>
            <a:ext cx="138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값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902745" y="2551921"/>
            <a:ext cx="1669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6126" y="3979093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getProperty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99916" y="4245875"/>
            <a:ext cx="1008960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16" y="4260016"/>
            <a:ext cx="10089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값을 가져올 때 사용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0764" y="4661887"/>
            <a:ext cx="9968756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&lt;</a:t>
            </a:r>
            <a:r>
              <a:rPr lang="en-US" altLang="ko-KR" sz="2000" dirty="0" err="1"/>
              <a:t>jsp:getProperty</a:t>
            </a:r>
            <a:r>
              <a:rPr lang="en-US" altLang="ko-KR" sz="2000" dirty="0"/>
              <a:t> name=</a:t>
            </a:r>
            <a:r>
              <a:rPr lang="en-US" altLang="ko-KR" sz="2000" i="1" dirty="0"/>
              <a:t>"student" property="name" /&gt;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663478" y="5232345"/>
            <a:ext cx="1868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98445" y="5241291"/>
            <a:ext cx="20669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615978" y="5231766"/>
            <a:ext cx="0" cy="4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7409608" y="5231766"/>
            <a:ext cx="0" cy="5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2701" y="5773059"/>
            <a:ext cx="926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빈 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8515" y="5773059"/>
            <a:ext cx="1102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속성 이름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- </a:t>
            </a:r>
            <a:r>
              <a:rPr lang="ko-KR" altLang="en-US" sz="1600" b="1" dirty="0">
                <a:latin typeface="+mn-ea"/>
              </a:rPr>
              <a:t>예시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93F961-B66D-4D04-AD91-71C6DBBD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1368054"/>
            <a:ext cx="2490773" cy="270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8CC4B-FF36-4441-A46E-FF9DA8F0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39" y="1368054"/>
            <a:ext cx="6727933" cy="4622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1CCFB6-5813-456A-AAB7-4D4522DAF9C3}"/>
              </a:ext>
            </a:extLst>
          </p:cNvPr>
          <p:cNvSpPr/>
          <p:nvPr/>
        </p:nvSpPr>
        <p:spPr>
          <a:xfrm>
            <a:off x="2742239" y="1683832"/>
            <a:ext cx="5835837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6C4623-B38C-47B9-B5C7-B7C59A3707F8}"/>
              </a:ext>
            </a:extLst>
          </p:cNvPr>
          <p:cNvSpPr/>
          <p:nvPr/>
        </p:nvSpPr>
        <p:spPr>
          <a:xfrm>
            <a:off x="4432300" y="3080832"/>
            <a:ext cx="5037872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B60C73-80B8-46E4-9265-C38A263AE96F}"/>
              </a:ext>
            </a:extLst>
          </p:cNvPr>
          <p:cNvSpPr/>
          <p:nvPr/>
        </p:nvSpPr>
        <p:spPr>
          <a:xfrm>
            <a:off x="3540204" y="4362992"/>
            <a:ext cx="3957029" cy="3456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3C74-D6F3-48D3-B69D-D909EE5D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531" y="1368054"/>
            <a:ext cx="2470362" cy="229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D4B40-3334-4353-9EE7-2C52567E1687}"/>
              </a:ext>
            </a:extLst>
          </p:cNvPr>
          <p:cNvSpPr txBox="1"/>
          <p:nvPr/>
        </p:nvSpPr>
        <p:spPr>
          <a:xfrm>
            <a:off x="4843288" y="2029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변수 선언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C39BD-27E3-4635-B52F-4E1433E82E7D}"/>
              </a:ext>
            </a:extLst>
          </p:cNvPr>
          <p:cNvSpPr txBox="1"/>
          <p:nvPr/>
        </p:nvSpPr>
        <p:spPr>
          <a:xfrm>
            <a:off x="7010340" y="271008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멤버 값 지정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81611C-0DB6-49F4-AA45-F1067091C8BB}"/>
              </a:ext>
            </a:extLst>
          </p:cNvPr>
          <p:cNvSpPr txBox="1"/>
          <p:nvPr/>
        </p:nvSpPr>
        <p:spPr>
          <a:xfrm>
            <a:off x="7561664" y="43919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변수의 멤버 값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052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빈 관련 액션 태그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useBean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setProperty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en-US" altLang="ko-KR" sz="1600" b="1" dirty="0" err="1">
                <a:latin typeface="+mn-ea"/>
              </a:rPr>
              <a:t>getProperty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 err="1">
                <a:latin typeface="+mn-ea"/>
              </a:rPr>
              <a:t>빈태그</a:t>
            </a:r>
            <a:r>
              <a:rPr lang="ko-KR" altLang="en-US" sz="1600" b="1" dirty="0">
                <a:latin typeface="+mn-ea"/>
              </a:rPr>
              <a:t> 없는 버전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2F6D2-B596-4420-9B70-C9CBBEE3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06" y="1098759"/>
            <a:ext cx="5122410" cy="47550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95CE-721F-40A2-B788-AE30253CD98B}"/>
              </a:ext>
            </a:extLst>
          </p:cNvPr>
          <p:cNvSpPr/>
          <p:nvPr/>
        </p:nvSpPr>
        <p:spPr>
          <a:xfrm>
            <a:off x="2922106" y="1437313"/>
            <a:ext cx="3495627" cy="188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869B-56B8-4D62-B034-49981C57145E}"/>
              </a:ext>
            </a:extLst>
          </p:cNvPr>
          <p:cNvSpPr txBox="1"/>
          <p:nvPr/>
        </p:nvSpPr>
        <p:spPr>
          <a:xfrm>
            <a:off x="4669919" y="1625600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Student </a:t>
            </a:r>
            <a:r>
              <a:rPr lang="ko-KR" altLang="en-US" dirty="0">
                <a:highlight>
                  <a:srgbClr val="FFFF00"/>
                </a:highlight>
              </a:rPr>
              <a:t>클래스 </a:t>
            </a:r>
            <a:r>
              <a:rPr lang="en-US" altLang="ko-KR" dirty="0">
                <a:highlight>
                  <a:srgbClr val="FFFF00"/>
                </a:highlight>
              </a:rPr>
              <a:t>import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30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DC4BB-92BE-4A97-9EAB-C40C61A734C5}"/>
              </a:ext>
            </a:extLst>
          </p:cNvPr>
          <p:cNvSpPr/>
          <p:nvPr/>
        </p:nvSpPr>
        <p:spPr>
          <a:xfrm>
            <a:off x="4736892" y="3576917"/>
            <a:ext cx="6490741" cy="2173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데이터 베이스의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우리는 아침에 일어나서 저녁에 잠자리에 들 때까지 많은 데이터를 이용해서 생활합니다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/>
              <a:t>지하철 배차시간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회사 출퇴근 기록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스마트폰의</a:t>
            </a:r>
            <a:r>
              <a:rPr lang="ko-KR" altLang="en-US" sz="1100" dirty="0"/>
              <a:t> 달력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 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메시지함</a:t>
            </a:r>
            <a:r>
              <a:rPr lang="en-US" altLang="ko-KR" sz="1100" dirty="0"/>
              <a:t>, </a:t>
            </a:r>
            <a:r>
              <a:rPr lang="ko-KR" altLang="en-US" sz="1100" dirty="0"/>
              <a:t>등등</a:t>
            </a:r>
            <a:r>
              <a:rPr lang="en-US" altLang="ko-KR" sz="1100" dirty="0"/>
              <a:t>…. </a:t>
            </a:r>
            <a:r>
              <a:rPr lang="ko-KR" altLang="en-US" sz="1100" dirty="0"/>
              <a:t>수없이 다양하고 많은 데이터를 이용해서 생활하고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심지어는 취침 중에도 </a:t>
            </a:r>
            <a:r>
              <a:rPr lang="ko-KR" altLang="en-US" sz="1100" dirty="0" err="1"/>
              <a:t>알람</a:t>
            </a:r>
            <a:r>
              <a:rPr lang="ko-KR" altLang="en-US" sz="1100" dirty="0"/>
              <a:t> 데이터에 의존해서 생활합니다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이러한 많은 데이터를 관리하기 위한 수단으로 데이터 베이스가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데이터 베이스는 데이터의 추가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검색</a:t>
            </a:r>
            <a:r>
              <a:rPr lang="en-US" altLang="ko-KR" sz="1100" dirty="0"/>
              <a:t>, </a:t>
            </a:r>
            <a:r>
              <a:rPr lang="ko-KR" altLang="en-US" sz="1100" dirty="0"/>
              <a:t>이동 등의 기능이 쉽게 되어 있어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사용자로 하여금 원하는 데이터를 빠른 시간 내에 이용할 수 있게 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>
                <a:latin typeface="+mn-ea"/>
              </a:rPr>
              <a:t>그리고 데이터 베이스를 관리하는 도구가 </a:t>
            </a:r>
            <a:r>
              <a:rPr lang="en-US" altLang="ko-KR" sz="1100" dirty="0">
                <a:latin typeface="+mn-ea"/>
              </a:rPr>
              <a:t>DBMS(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System, </a:t>
            </a:r>
            <a:r>
              <a:rPr lang="ko-KR" altLang="en-US" sz="1100" dirty="0">
                <a:latin typeface="+mn-ea"/>
              </a:rPr>
              <a:t>데이터 베이스 관리 시스템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언어와 데이터 베이스를 연결해 주는 도구 입니다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일반적으로 데이터 베이스와 동일시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DBMS</a:t>
            </a:r>
            <a:r>
              <a:rPr lang="ko-KR" altLang="en-US" sz="1100" dirty="0">
                <a:latin typeface="+mn-ea"/>
              </a:rPr>
              <a:t>는 종류가 다양하며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중에서도 가장 많이 사용하는 것이 </a:t>
            </a:r>
            <a:r>
              <a:rPr lang="en-US" altLang="ko-KR" sz="1100" dirty="0">
                <a:latin typeface="+mn-ea"/>
              </a:rPr>
              <a:t>RDBMS(Relational </a:t>
            </a:r>
            <a:r>
              <a:rPr lang="en-US" altLang="ko-KR" sz="1100" dirty="0" err="1">
                <a:latin typeface="+mn-ea"/>
              </a:rPr>
              <a:t>DataBase</a:t>
            </a:r>
            <a:r>
              <a:rPr lang="en-US" altLang="ko-KR" sz="1100" dirty="0">
                <a:latin typeface="+mn-ea"/>
              </a:rPr>
              <a:t> Management System) 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9179" y="317350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9179" y="4204446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응용프로그램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9179" y="5235387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응용프로그램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8873" y="4204445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8567" y="4204444"/>
            <a:ext cx="2330823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810002" y="3576917"/>
            <a:ext cx="1048871" cy="10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1"/>
          </p:cNvCxnSpPr>
          <p:nvPr/>
        </p:nvCxnSpPr>
        <p:spPr>
          <a:xfrm flipV="1">
            <a:off x="3810002" y="4607857"/>
            <a:ext cx="1048871" cy="10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3" idx="1"/>
          </p:cNvCxnSpPr>
          <p:nvPr/>
        </p:nvCxnSpPr>
        <p:spPr>
          <a:xfrm flipV="1">
            <a:off x="3810002" y="4607857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189696" y="4607855"/>
            <a:ext cx="1048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0BC40-1C2C-4458-8B24-1807130C7FDD}"/>
              </a:ext>
            </a:extLst>
          </p:cNvPr>
          <p:cNvSpPr txBox="1"/>
          <p:nvPr/>
        </p:nvSpPr>
        <p:spPr>
          <a:xfrm>
            <a:off x="4708972" y="32041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통상 이 둘을 묶어서 </a:t>
            </a:r>
            <a:r>
              <a:rPr lang="en-US" altLang="ko-KR" dirty="0"/>
              <a:t>DB </a:t>
            </a:r>
            <a:r>
              <a:rPr lang="ko-KR" altLang="en-US" dirty="0"/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38468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3B38-8EC3-4B54-A14B-83A7D97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68" y="1419457"/>
            <a:ext cx="3679467" cy="525302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zip</a:t>
            </a:r>
            <a:r>
              <a:rPr lang="ko-KR" altLang="en-US" sz="1200" dirty="0">
                <a:latin typeface="+mn-ea"/>
              </a:rPr>
              <a:t>파일 압축해제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6436" y="6387349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19417" y="2448195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05B7A-FC9D-4294-84CF-84A5405B4485}"/>
              </a:ext>
            </a:extLst>
          </p:cNvPr>
          <p:cNvSpPr txBox="1"/>
          <p:nvPr/>
        </p:nvSpPr>
        <p:spPr>
          <a:xfrm>
            <a:off x="677008" y="515276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n-ea"/>
              </a:rPr>
              <a:t>톰캣</a:t>
            </a:r>
            <a:r>
              <a:rPr lang="ko-KR" altLang="en-US" sz="3200" dirty="0">
                <a:latin typeface="+mn-ea"/>
              </a:rPr>
              <a:t> 설치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2594860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2856470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2856470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create table </a:t>
            </a:r>
            <a:r>
              <a:rPr lang="ko-KR" altLang="en-US" sz="1100" dirty="0" err="1">
                <a:latin typeface="+mn-ea"/>
              </a:rPr>
              <a:t>테이블명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컬럼명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자료형</a:t>
            </a:r>
            <a:r>
              <a:rPr lang="en-US" altLang="ko-KR" sz="1100" dirty="0">
                <a:latin typeface="+mn-ea"/>
              </a:rPr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7008" y="1116906"/>
            <a:ext cx="1067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기본적인 </a:t>
            </a:r>
            <a:r>
              <a:rPr lang="en-US" altLang="ko-KR" sz="1100" dirty="0">
                <a:latin typeface="+mn-ea"/>
              </a:rPr>
              <a:t>SQL(Structured Query Language)</a:t>
            </a:r>
            <a:r>
              <a:rPr lang="ko-KR" altLang="en-US" sz="1100" dirty="0">
                <a:latin typeface="+mn-ea"/>
              </a:rPr>
              <a:t>문을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학습하는 가장 좋은 방법은 예제와 실무에서 프로젝트를 통한 학습방법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여기에서는 기본적인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익히고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예제를 통해서 학습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서점에 가면 아주 두꺼운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관련 서적들이 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그런 류의 책을 처음부터 학습하는 것은 그다지 좋지 못한 거 같습니다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이유는 처음 데이터 베이스를 접하는 개발자 입장에서는 내용이 너무 어렵습니다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49" y="3737090"/>
            <a:ext cx="3743325" cy="20002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21627" y="3895488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9670" y="4211515"/>
            <a:ext cx="147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30" y="4080710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컬럼명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4246685" y="4862146"/>
            <a:ext cx="0" cy="37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7818" y="5299466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자료형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>
            <a:off x="4856284" y="4862146"/>
            <a:ext cx="0" cy="42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7417" y="5288437"/>
            <a:ext cx="77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사이즈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1469" y="3737090"/>
            <a:ext cx="2684493" cy="8156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>
                <a:latin typeface="+mn-ea"/>
              </a:rPr>
              <a:t>자료형</a:t>
            </a:r>
            <a:endParaRPr lang="en-US" altLang="ko-KR" sz="1400" b="1" u="sng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number : </a:t>
            </a:r>
            <a:r>
              <a:rPr lang="ko-KR" altLang="en-US" sz="1100" dirty="0">
                <a:latin typeface="+mn-ea"/>
              </a:rPr>
              <a:t>수치 </a:t>
            </a:r>
            <a:r>
              <a:rPr lang="ko-KR" altLang="en-US" sz="1100" dirty="0" err="1">
                <a:latin typeface="+mn-ea"/>
              </a:rPr>
              <a:t>데이터형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char : </a:t>
            </a:r>
            <a:r>
              <a:rPr lang="ko-KR" altLang="en-US" sz="1100" dirty="0">
                <a:latin typeface="+mn-ea"/>
              </a:rPr>
              <a:t>고정 문자열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varchar2 : </a:t>
            </a:r>
            <a:r>
              <a:rPr lang="ko-KR" altLang="en-US" sz="1100" dirty="0">
                <a:latin typeface="+mn-ea"/>
              </a:rPr>
              <a:t>가변길이 문자열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333625"/>
            <a:ext cx="7305675" cy="219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* from tab;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8034" y="2338934"/>
            <a:ext cx="1948249" cy="21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916723" y="3604848"/>
            <a:ext cx="5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023" y="3475018"/>
            <a:ext cx="1028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</a:rPr>
              <a:t>테이블 이름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22" y="2199453"/>
            <a:ext cx="7962900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추가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Insert into </a:t>
            </a:r>
            <a:r>
              <a:rPr lang="ko-KR" altLang="en-US" sz="1100" dirty="0">
                <a:latin typeface="+mn-ea"/>
              </a:rPr>
              <a:t>테이블이름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, ….. 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values (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데이터</a:t>
            </a:r>
            <a:r>
              <a:rPr lang="en-US" altLang="ko-KR" sz="1100" dirty="0">
                <a:latin typeface="+mn-ea"/>
              </a:rPr>
              <a:t>, ….);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16721" y="2220766"/>
            <a:ext cx="7728441" cy="453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722" y="5065923"/>
            <a:ext cx="1310056" cy="2989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4" y="2447681"/>
            <a:ext cx="4019550" cy="2714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select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from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3040761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3389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27" y="2421176"/>
            <a:ext cx="4857750" cy="3524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레코드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delete from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조건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31027" y="2408753"/>
            <a:ext cx="4320304" cy="280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31027" y="2823399"/>
            <a:ext cx="3949820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2408753"/>
            <a:ext cx="4800600" cy="184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변경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update </a:t>
            </a:r>
            <a:r>
              <a:rPr lang="ko-KR" altLang="en-US" sz="1100" dirty="0">
                <a:latin typeface="+mn-ea"/>
              </a:rPr>
              <a:t>테이블이름 </a:t>
            </a:r>
            <a:r>
              <a:rPr lang="en-US" altLang="ko-KR" sz="1100" dirty="0">
                <a:latin typeface="+mn-ea"/>
              </a:rPr>
              <a:t>set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컬럼이름</a:t>
            </a:r>
            <a:r>
              <a:rPr lang="en-US" altLang="ko-KR" sz="1100" dirty="0">
                <a:latin typeface="+mn-ea"/>
              </a:rPr>
              <a:t>=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, …. </a:t>
            </a:r>
            <a:r>
              <a:rPr lang="ko-KR" altLang="en-US" sz="1100" dirty="0">
                <a:latin typeface="+mn-ea"/>
              </a:rPr>
              <a:t>조건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8175" y="3537743"/>
            <a:ext cx="4601658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08753"/>
            <a:ext cx="4333875" cy="2419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413" y="3979666"/>
            <a:ext cx="1670889" cy="848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60025" y="3745523"/>
            <a:ext cx="10462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74125" y="3780102"/>
            <a:ext cx="2532184" cy="47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7" y="2208174"/>
            <a:ext cx="6384112" cy="3085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기본적인 </a:t>
            </a:r>
            <a:r>
              <a:rPr lang="en-US" altLang="ko-KR" sz="1600" b="1" dirty="0">
                <a:latin typeface="+mn-ea"/>
              </a:rPr>
              <a:t>SQL</a:t>
            </a:r>
            <a:r>
              <a:rPr lang="ko-KR" altLang="en-US" sz="1600" b="1" dirty="0">
                <a:latin typeface="+mn-ea"/>
              </a:rPr>
              <a:t>문 익히기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915" y="1487032"/>
            <a:ext cx="268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테이블 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916" y="1748642"/>
            <a:ext cx="1003873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915" y="1748642"/>
            <a:ext cx="1003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drop table </a:t>
            </a:r>
            <a:r>
              <a:rPr lang="ko-KR" altLang="en-US" sz="1100" dirty="0">
                <a:latin typeface="+mn-ea"/>
              </a:rPr>
              <a:t>테이블이름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8746" y="3759103"/>
            <a:ext cx="2300829" cy="276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1" dirty="0">
                <a:latin typeface="+mn-ea"/>
              </a:rPr>
              <a:t>(Java Database Connectivity)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JAVA </a:t>
            </a:r>
            <a:r>
              <a:rPr lang="ko-KR" altLang="en-US" sz="1100" dirty="0">
                <a:latin typeface="+mn-ea"/>
              </a:rPr>
              <a:t>프로그램에서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문을 실행하여 데이터를 관리하기 위한</a:t>
            </a:r>
            <a:r>
              <a:rPr lang="en-US" altLang="ko-KR" sz="1100" dirty="0">
                <a:latin typeface="+mn-ea"/>
              </a:rPr>
              <a:t> JAVA API</a:t>
            </a:r>
            <a:r>
              <a:rPr lang="ko-KR" altLang="en-US" sz="1100" dirty="0">
                <a:latin typeface="+mn-ea"/>
              </a:rPr>
              <a:t>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JDBC</a:t>
            </a:r>
            <a:r>
              <a:rPr lang="ko-KR" altLang="en-US" sz="1100" dirty="0">
                <a:latin typeface="+mn-ea"/>
              </a:rPr>
              <a:t>의 특징은 다양한 데이터 베이스에 대해서 별도의 프로그램을 만들 필요 없이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해당 데이터 베이스의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JDBC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를 이용하면 하나의 프로그램으로 데이터 베이스를 관리할</a:t>
            </a:r>
            <a:r>
              <a:rPr lang="ko-KR" altLang="en-US" sz="1100" dirty="0">
                <a:latin typeface="+mn-ea"/>
              </a:rPr>
              <a:t>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2A4EE-0B8C-4139-8D23-75276B82B421}"/>
              </a:ext>
            </a:extLst>
          </p:cNvPr>
          <p:cNvSpPr/>
          <p:nvPr/>
        </p:nvSpPr>
        <p:spPr>
          <a:xfrm>
            <a:off x="3027612" y="2213151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C4F73-BCD5-4810-889D-DEC600D9DC65}"/>
              </a:ext>
            </a:extLst>
          </p:cNvPr>
          <p:cNvSpPr/>
          <p:nvPr/>
        </p:nvSpPr>
        <p:spPr>
          <a:xfrm>
            <a:off x="4778389" y="2213151"/>
            <a:ext cx="1432503" cy="930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C5F207-0100-42B7-AC57-02AF0A35781F}"/>
              </a:ext>
            </a:extLst>
          </p:cNvPr>
          <p:cNvSpPr/>
          <p:nvPr/>
        </p:nvSpPr>
        <p:spPr>
          <a:xfrm>
            <a:off x="6968729" y="2228115"/>
            <a:ext cx="1056826" cy="9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EC449-06E6-4B06-A5A8-06F58DF5BFCD}"/>
              </a:ext>
            </a:extLst>
          </p:cNvPr>
          <p:cNvCxnSpPr/>
          <p:nvPr/>
        </p:nvCxnSpPr>
        <p:spPr>
          <a:xfrm>
            <a:off x="4200163" y="2389100"/>
            <a:ext cx="4849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BA6561-399A-40CF-AEA3-76E2C651338D}"/>
              </a:ext>
            </a:extLst>
          </p:cNvPr>
          <p:cNvCxnSpPr/>
          <p:nvPr/>
        </p:nvCxnSpPr>
        <p:spPr>
          <a:xfrm flipH="1">
            <a:off x="4255581" y="2834811"/>
            <a:ext cx="4294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F5AD28-FE2D-44A8-B18D-07CA884B3B80}"/>
              </a:ext>
            </a:extLst>
          </p:cNvPr>
          <p:cNvCxnSpPr/>
          <p:nvPr/>
        </p:nvCxnSpPr>
        <p:spPr>
          <a:xfrm>
            <a:off x="6319908" y="2389100"/>
            <a:ext cx="462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3E04EC-60CC-4B1B-9299-A95A88993700}"/>
              </a:ext>
            </a:extLst>
          </p:cNvPr>
          <p:cNvCxnSpPr/>
          <p:nvPr/>
        </p:nvCxnSpPr>
        <p:spPr>
          <a:xfrm flipH="1">
            <a:off x="6280167" y="2834811"/>
            <a:ext cx="5719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84" y="3921775"/>
            <a:ext cx="400105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JDBC </a:t>
            </a:r>
            <a:r>
              <a:rPr lang="ko-KR" altLang="en-US" sz="1600" b="1" dirty="0">
                <a:latin typeface="+mn-ea"/>
              </a:rPr>
              <a:t>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2164" y="1627785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2164" y="1366175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데이터 베이스 연결 순서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1955" y="2088773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1955" y="3137746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1954" y="4186719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SQL</a:t>
            </a:r>
            <a:r>
              <a:rPr lang="ko-KR" altLang="en-US" dirty="0"/>
              <a:t>문 실행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81954" y="5235692"/>
            <a:ext cx="2859741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연결 해제</a:t>
            </a:r>
          </a:p>
        </p:txBody>
      </p:sp>
      <p:cxnSp>
        <p:nvCxnSpPr>
          <p:cNvPr id="9" name="직선 화살표 연결선 8"/>
          <p:cNvCxnSpPr>
            <a:stCxn id="4" idx="2"/>
            <a:endCxn id="20" idx="0"/>
          </p:cNvCxnSpPr>
          <p:nvPr/>
        </p:nvCxnSpPr>
        <p:spPr>
          <a:xfrm>
            <a:off x="2711826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20787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20787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85133" y="2088773"/>
            <a:ext cx="2043952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DriverManager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85132" y="3137746"/>
            <a:ext cx="204395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Connection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285132" y="4186719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85132" y="5235692"/>
            <a:ext cx="204395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ResultSet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307109" y="2671479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723964" y="3720452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23964" y="4769425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9084" y="4262628"/>
            <a:ext cx="4419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Statement </a:t>
            </a:r>
            <a:r>
              <a:rPr lang="en-US" altLang="ko-KR" sz="1100" dirty="0" err="1">
                <a:latin typeface="+mn-ea"/>
              </a:rPr>
              <a:t>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conn.createStatement</a:t>
            </a:r>
            <a:r>
              <a:rPr lang="en-US" altLang="ko-KR" sz="1100" dirty="0">
                <a:latin typeface="+mn-ea"/>
              </a:rPr>
              <a:t>();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err="1" smtClean="0">
                <a:latin typeface="+mn-ea"/>
              </a:rPr>
              <a:t>PreparedStatement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pstmt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conn.prepareStatement</a:t>
            </a:r>
            <a:r>
              <a:rPr lang="en-US" altLang="ko-KR" sz="1100" dirty="0">
                <a:latin typeface="+mn-ea"/>
              </a:rPr>
              <a:t>(SQL</a:t>
            </a:r>
            <a:r>
              <a:rPr lang="en-US" altLang="ko-KR" sz="1100" dirty="0" smtClean="0">
                <a:latin typeface="+mn-ea"/>
              </a:rPr>
              <a:t>);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: Statement</a:t>
            </a:r>
            <a:r>
              <a:rPr lang="ko-KR" altLang="en-US" sz="1100" dirty="0">
                <a:latin typeface="+mn-ea"/>
              </a:rPr>
              <a:t>객체를 통해 </a:t>
            </a:r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문이 실행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9084" y="53116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statement.executeQuery</a:t>
            </a:r>
            <a:r>
              <a:rPr lang="en-US" altLang="ko-KR" sz="1100" dirty="0">
                <a:latin typeface="+mn-ea"/>
              </a:rPr>
              <a:t>(), </a:t>
            </a:r>
            <a:r>
              <a:rPr lang="en-US" altLang="ko-KR" sz="1100" dirty="0" err="1">
                <a:latin typeface="+mn-ea"/>
              </a:rPr>
              <a:t>statement.executeUpdate</a:t>
            </a:r>
            <a:r>
              <a:rPr lang="en-US" altLang="ko-KR" sz="1100" dirty="0">
                <a:latin typeface="+mn-ea"/>
              </a:rPr>
              <a:t>()</a:t>
            </a:r>
          </a:p>
          <a:p>
            <a:r>
              <a:rPr lang="en-US" altLang="ko-KR" sz="1100" dirty="0">
                <a:latin typeface="+mn-ea"/>
              </a:rPr>
              <a:t> : SQL</a:t>
            </a:r>
            <a:r>
              <a:rPr lang="ko-KR" altLang="en-US" sz="1100" dirty="0">
                <a:latin typeface="+mn-ea"/>
              </a:rPr>
              <a:t>문의 결과값을 </a:t>
            </a:r>
            <a:r>
              <a:rPr lang="en-US" altLang="ko-KR" sz="1100" dirty="0" err="1">
                <a:latin typeface="+mn-ea"/>
              </a:rPr>
              <a:t>ResultSet</a:t>
            </a:r>
            <a:r>
              <a:rPr lang="ko-KR" altLang="en-US" sz="1100" dirty="0">
                <a:latin typeface="+mn-ea"/>
              </a:rPr>
              <a:t>객체로 받습니다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9085" y="2162782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Class.forName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en-US" altLang="ko-KR" sz="1100" dirty="0" err="1">
                <a:latin typeface="+mn-ea"/>
              </a:rPr>
              <a:t>com.mysql.cj.jdbc.Driver</a:t>
            </a:r>
            <a:r>
              <a:rPr lang="en-US" altLang="ko-KR" sz="1100" dirty="0">
                <a:latin typeface="+mn-ea"/>
              </a:rPr>
              <a:t>”);</a:t>
            </a:r>
          </a:p>
          <a:p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메모리에 </a:t>
            </a:r>
            <a:r>
              <a:rPr lang="en-US" altLang="ko-KR" sz="1100" dirty="0" err="1" smtClean="0">
                <a:latin typeface="+mn-ea"/>
              </a:rPr>
              <a:t>mysql</a:t>
            </a:r>
            <a:r>
              <a:rPr lang="en-US" altLang="ko-KR" sz="1100" dirty="0" smtClean="0">
                <a:latin typeface="+mn-ea"/>
              </a:rPr>
              <a:t> Driver</a:t>
            </a:r>
            <a:r>
              <a:rPr lang="ko-KR" altLang="en-US" sz="1100" dirty="0">
                <a:latin typeface="+mn-ea"/>
              </a:rPr>
              <a:t>가 로드 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9084" y="3210901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DriverManager.getConnection</a:t>
            </a:r>
            <a:r>
              <a:rPr lang="en-US" altLang="ko-KR" sz="1100" dirty="0">
                <a:latin typeface="+mn-ea"/>
              </a:rPr>
              <a:t>(JDBC URL, </a:t>
            </a:r>
            <a:r>
              <a:rPr lang="ko-KR" altLang="en-US" sz="1100" dirty="0">
                <a:latin typeface="+mn-ea"/>
              </a:rPr>
              <a:t>계정아이디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비밀번호</a:t>
            </a:r>
            <a:r>
              <a:rPr lang="en-US" altLang="ko-KR" sz="1100" dirty="0">
                <a:latin typeface="+mn-ea"/>
              </a:rPr>
              <a:t>);</a:t>
            </a:r>
          </a:p>
          <a:p>
            <a:r>
              <a:rPr lang="en-US" altLang="ko-KR" sz="1100" dirty="0">
                <a:latin typeface="+mn-ea"/>
              </a:rPr>
              <a:t> : Connection</a:t>
            </a:r>
            <a:r>
              <a:rPr lang="ko-KR" altLang="en-US" sz="1100" dirty="0">
                <a:latin typeface="+mn-ea"/>
              </a:rPr>
              <a:t>객체 생성 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7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Statement</a:t>
            </a:r>
            <a:r>
              <a:rPr lang="ko-KR" altLang="en-US" sz="1600" b="1" dirty="0">
                <a:latin typeface="+mn-ea"/>
              </a:rPr>
              <a:t>객체 살펴보기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40544" y="2147647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&lt;interface&gt;</a:t>
            </a:r>
          </a:p>
          <a:p>
            <a:pPr algn="ctr"/>
            <a:r>
              <a:rPr lang="en-US" altLang="ko-KR" dirty="0"/>
              <a:t>Statement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14802" y="1304964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114802" y="3021706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executeUpdate</a:t>
            </a:r>
            <a:r>
              <a:rPr lang="en-US" altLang="ko-KR" sz="1600" dirty="0"/>
              <a:t>()</a:t>
            </a:r>
          </a:p>
        </p:txBody>
      </p:sp>
      <p:cxnSp>
        <p:nvCxnSpPr>
          <p:cNvPr id="10" name="직선 화살표 연결선 9"/>
          <p:cNvCxnSpPr>
            <a:stCxn id="39" idx="3"/>
          </p:cNvCxnSpPr>
          <p:nvPr/>
        </p:nvCxnSpPr>
        <p:spPr>
          <a:xfrm flipV="1">
            <a:off x="3657601" y="1887670"/>
            <a:ext cx="457201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</p:cNvCxnSpPr>
          <p:nvPr/>
        </p:nvCxnSpPr>
        <p:spPr>
          <a:xfrm>
            <a:off x="3657601" y="2439000"/>
            <a:ext cx="457201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36341" y="1380873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여러 개의 결과값 생기는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select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859" y="3097615"/>
            <a:ext cx="441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SQL</a:t>
            </a:r>
            <a:r>
              <a:rPr lang="ko-KR" altLang="en-US" sz="1100" dirty="0">
                <a:latin typeface="+mn-ea"/>
              </a:rPr>
              <a:t>문 실행 후 테이블의 내용만 변경되는 경우 사용 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r>
              <a:rPr lang="ko-KR" altLang="en-US" sz="1100" dirty="0">
                <a:latin typeface="+mn-ea"/>
              </a:rPr>
              <a:t>예</a:t>
            </a:r>
            <a:r>
              <a:rPr lang="en-US" altLang="ko-KR" sz="1100" dirty="0">
                <a:latin typeface="+mn-ea"/>
              </a:rPr>
              <a:t>) insert, delete, update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892164" y="4241348"/>
            <a:ext cx="9793768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2164" y="3979738"/>
            <a:ext cx="979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+mn-ea"/>
              </a:rPr>
              <a:t>executeQuery</a:t>
            </a:r>
            <a:r>
              <a:rPr lang="en-US" altLang="ko-KR" sz="1100" dirty="0">
                <a:latin typeface="+mn-ea"/>
              </a:rPr>
              <a:t>() </a:t>
            </a:r>
            <a:r>
              <a:rPr lang="ko-KR" altLang="en-US" sz="1100" dirty="0">
                <a:latin typeface="+mn-ea"/>
              </a:rPr>
              <a:t>실행 후 반환 되는 레코드 셋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61050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executeQuery</a:t>
            </a:r>
            <a:r>
              <a:rPr lang="en-US" altLang="ko-KR" sz="1600" dirty="0"/>
              <a:t>()</a:t>
            </a:r>
            <a:endParaRPr lang="en-US" altLang="ko-KR" sz="2400" dirty="0"/>
          </a:p>
        </p:txBody>
      </p:sp>
      <p:sp>
        <p:nvSpPr>
          <p:cNvPr id="50" name="직사각형 49"/>
          <p:cNvSpPr/>
          <p:nvPr/>
        </p:nvSpPr>
        <p:spPr>
          <a:xfrm>
            <a:off x="4369778" y="4919063"/>
            <a:ext cx="2017057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ResultSet</a:t>
            </a:r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978506" y="4550833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첫번째 </a:t>
            </a:r>
            <a:r>
              <a:rPr lang="en-US" altLang="ko-KR" sz="1000" dirty="0"/>
              <a:t>Row(</a:t>
            </a:r>
            <a:r>
              <a:rPr lang="ko-KR" altLang="en-US" sz="1000" dirty="0"/>
              <a:t>행</a:t>
            </a:r>
            <a:r>
              <a:rPr lang="en-US" altLang="ko-KR" sz="1000" dirty="0"/>
              <a:t>)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978506" y="4821059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두번째</a:t>
            </a:r>
            <a:r>
              <a:rPr lang="en-US" altLang="ko-KR" sz="1000" dirty="0"/>
              <a:t> 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6978506" y="509128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세번째 </a:t>
            </a:r>
            <a:r>
              <a:rPr lang="en-US" altLang="ko-KR" sz="1000" dirty="0"/>
              <a:t>Row</a:t>
            </a:r>
            <a:r>
              <a:rPr lang="ko-KR" altLang="en-US" sz="1000" dirty="0"/>
              <a:t> 데이터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6978505" y="5693745"/>
            <a:ext cx="2017057" cy="22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</a:t>
            </a:r>
            <a:r>
              <a:rPr lang="ko-KR" altLang="en-US" sz="1000" dirty="0"/>
              <a:t>번째  </a:t>
            </a:r>
            <a:r>
              <a:rPr lang="en-US" altLang="ko-KR" sz="1000" dirty="0"/>
              <a:t>Row </a:t>
            </a:r>
            <a:r>
              <a:rPr lang="ko-KR" altLang="en-US" sz="1000" dirty="0"/>
              <a:t>데이터</a:t>
            </a:r>
            <a:endParaRPr lang="en-US" altLang="ko-KR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78505" y="5375237"/>
            <a:ext cx="2017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….</a:t>
            </a:r>
          </a:p>
        </p:txBody>
      </p:sp>
      <p:cxnSp>
        <p:nvCxnSpPr>
          <p:cNvPr id="15" name="직선 화살표 연결선 14"/>
          <p:cNvCxnSpPr>
            <a:stCxn id="49" idx="3"/>
            <a:endCxn id="50" idx="1"/>
          </p:cNvCxnSpPr>
          <p:nvPr/>
        </p:nvCxnSpPr>
        <p:spPr>
          <a:xfrm>
            <a:off x="3778107" y="5210416"/>
            <a:ext cx="59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386834" y="5209921"/>
            <a:ext cx="35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69778" y="5537787"/>
            <a:ext cx="2373922" cy="8617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next() : </a:t>
            </a:r>
            <a:r>
              <a:rPr lang="ko-KR" altLang="en-US" sz="1000" dirty="0">
                <a:latin typeface="+mn-ea"/>
              </a:rPr>
              <a:t>다음 레코드</a:t>
            </a:r>
            <a:r>
              <a:rPr lang="en-US" altLang="ko-KR" sz="1000" dirty="0">
                <a:latin typeface="+mn-ea"/>
              </a:rPr>
              <a:t>(row)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previous() : </a:t>
            </a:r>
            <a:r>
              <a:rPr lang="ko-KR" altLang="en-US" sz="1000" dirty="0">
                <a:latin typeface="+mn-ea"/>
              </a:rPr>
              <a:t>이전 레코드</a:t>
            </a:r>
            <a:r>
              <a:rPr lang="en-US" altLang="ko-KR" sz="1000" dirty="0">
                <a:latin typeface="+mn-ea"/>
              </a:rPr>
              <a:t> (row) </a:t>
            </a:r>
            <a:r>
              <a:rPr lang="ko-KR" altLang="en-US" sz="1000" dirty="0">
                <a:latin typeface="+mn-ea"/>
              </a:rPr>
              <a:t>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first() : </a:t>
            </a:r>
            <a:r>
              <a:rPr lang="ko-KR" altLang="en-US" sz="1000" dirty="0">
                <a:latin typeface="+mn-ea"/>
              </a:rPr>
              <a:t>처음으로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last() : </a:t>
            </a:r>
            <a:r>
              <a:rPr lang="ko-KR" altLang="en-US" sz="1000" dirty="0">
                <a:latin typeface="+mn-ea"/>
              </a:rPr>
              <a:t>마지막으로 이동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get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getString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getInt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937" y="4283026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BOF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15937" y="5937897"/>
            <a:ext cx="542191" cy="2462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EOF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7FAF-287B-4F13-8EE6-DE9F99B89B5F}"/>
              </a:ext>
            </a:extLst>
          </p:cNvPr>
          <p:cNvSpPr txBox="1"/>
          <p:nvPr/>
        </p:nvSpPr>
        <p:spPr>
          <a:xfrm>
            <a:off x="4114803" y="3654133"/>
            <a:ext cx="201705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반환형 </a:t>
            </a:r>
            <a:r>
              <a:rPr lang="en-US" altLang="ko-KR" sz="1000" dirty="0">
                <a:latin typeface="+mn-ea"/>
              </a:rPr>
              <a:t>: int(</a:t>
            </a:r>
            <a:r>
              <a:rPr lang="ko-KR" altLang="en-US" sz="1000" dirty="0">
                <a:latin typeface="+mn-ea"/>
              </a:rPr>
              <a:t>몇 개의 레코드가 값이 수정되었는지 표시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5319</TotalTime>
  <Words>7336</Words>
  <Application>Microsoft Office PowerPoint</Application>
  <PresentationFormat>와이드스크린</PresentationFormat>
  <Paragraphs>1342</Paragraphs>
  <Slides>149</Slides>
  <Notes>25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5" baseType="lpstr">
      <vt:lpstr>Apple SD Gothic Neo</vt:lpstr>
      <vt:lpstr>맑은 고딕</vt:lpstr>
      <vt:lpstr>Arial</vt:lpstr>
      <vt:lpstr>Consolas</vt:lpstr>
      <vt:lpstr>Gill Sans MT</vt:lpstr>
      <vt:lpstr>갤러리</vt:lpstr>
      <vt:lpstr>Jsp 수업자료</vt:lpstr>
      <vt:lpstr>웹 사이트와 웹 어플리케이션</vt:lpstr>
      <vt:lpstr>웹 구조</vt:lpstr>
      <vt:lpstr>웹 프로그램의 동작 구조 및 JAVA 웹</vt:lpstr>
      <vt:lpstr>아파치, 톰캣, 아파치 톰캣</vt:lpstr>
      <vt:lpstr>아파치, 톰캣, 아파치 톰캣</vt:lpstr>
      <vt:lpstr>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Jsp 파일 생성시 인코딩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시작페이지 변경해보기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 문제</vt:lpstr>
      <vt:lpstr>PowerPoint 프레젠테이션</vt:lpstr>
      <vt:lpstr>연습해보기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8147</dc:creator>
  <cp:lastModifiedBy>FullName</cp:lastModifiedBy>
  <cp:revision>308</cp:revision>
  <dcterms:created xsi:type="dcterms:W3CDTF">2020-09-13T20:36:10Z</dcterms:created>
  <dcterms:modified xsi:type="dcterms:W3CDTF">2022-02-24T12:32:58Z</dcterms:modified>
</cp:coreProperties>
</file>